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sldIdLst>
    <p:sldId id="267" r:id="rId2"/>
    <p:sldId id="256" r:id="rId3"/>
    <p:sldId id="257" r:id="rId4"/>
    <p:sldId id="258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72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265" r:id="rId36"/>
    <p:sldId id="271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9" autoAdjust="0"/>
    <p:restoredTop sz="94704"/>
  </p:normalViewPr>
  <p:slideViewPr>
    <p:cSldViewPr>
      <p:cViewPr varScale="1">
        <p:scale>
          <a:sx n="90" d="100"/>
          <a:sy n="90" d="100"/>
        </p:scale>
        <p:origin x="17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한쪽 모서리는 잘리고 다른 쪽 모서리는 둥근 사각형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각 삼각형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98953DA-782A-48AA-87CE-00BCEE572E43}" type="datetimeFigureOut">
              <a:rPr lang="ko-KR" altLang="en-US" smtClean="0"/>
              <a:pPr/>
              <a:t>2018. 3. 27.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901CB59-A04D-4D76-913E-0F5DEDDA9FB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자유형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1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1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1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1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1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1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Guide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When you complete to write this doc, please </a:t>
            </a:r>
            <a:r>
              <a:rPr lang="en-US" altLang="ko-KR" dirty="0" smtClean="0">
                <a:solidFill>
                  <a:srgbClr val="FF0000"/>
                </a:solidFill>
              </a:rPr>
              <a:t>delete this page.</a:t>
            </a:r>
          </a:p>
          <a:p>
            <a:r>
              <a:rPr lang="en-US" altLang="ko-KR" dirty="0" smtClean="0"/>
              <a:t>All green and Italic font(e.g., </a:t>
            </a:r>
            <a:r>
              <a:rPr lang="en-US" altLang="ko-KR" i="1" dirty="0" smtClean="0">
                <a:solidFill>
                  <a:schemeClr val="accent5">
                    <a:lumMod val="75000"/>
                  </a:schemeClr>
                </a:solidFill>
              </a:rPr>
              <a:t>like this</a:t>
            </a:r>
            <a:r>
              <a:rPr lang="en-US" altLang="ko-KR" dirty="0" smtClean="0"/>
              <a:t>) are for guidance. When you write your own contents, </a:t>
            </a:r>
            <a:r>
              <a:rPr lang="en-US" altLang="ko-KR" dirty="0" smtClean="0">
                <a:solidFill>
                  <a:srgbClr val="FF0000"/>
                </a:solidFill>
              </a:rPr>
              <a:t>please delete </a:t>
            </a:r>
            <a:r>
              <a:rPr lang="en-US" altLang="ko-KR" dirty="0" smtClean="0"/>
              <a:t>the guide comments.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All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required item should be filled</a:t>
            </a:r>
            <a:r>
              <a:rPr lang="en-US" altLang="ko-KR" dirty="0" smtClean="0"/>
              <a:t>. If not, the app testing will be rejected.</a:t>
            </a:r>
          </a:p>
          <a:p>
            <a:r>
              <a:rPr lang="en-US" altLang="ko-KR" dirty="0" smtClean="0"/>
              <a:t>If your app has “</a:t>
            </a:r>
            <a:r>
              <a:rPr lang="en-US" altLang="ko-KR" dirty="0" smtClean="0">
                <a:solidFill>
                  <a:srgbClr val="FF0000"/>
                </a:solidFill>
              </a:rPr>
              <a:t>Quiz</a:t>
            </a:r>
            <a:r>
              <a:rPr lang="en-US" altLang="ko-KR" dirty="0" smtClean="0"/>
              <a:t>” part, please provide ‘</a:t>
            </a:r>
            <a:r>
              <a:rPr lang="en-US" altLang="ko-KR" dirty="0" smtClean="0">
                <a:solidFill>
                  <a:srgbClr val="FF0000"/>
                </a:solidFill>
              </a:rPr>
              <a:t>answer sheet’</a:t>
            </a:r>
            <a:r>
              <a:rPr lang="en-US" altLang="ko-KR" dirty="0" smtClean="0"/>
              <a:t>. Your app will be tested much easier and faster.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/>
          <p:cNvSpPr/>
          <p:nvPr/>
        </p:nvSpPr>
        <p:spPr>
          <a:xfrm>
            <a:off x="452373" y="2930429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6717069" y="2934443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4628837" y="2924944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540605" y="2930429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Usage Scenario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854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Adding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a TV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Show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or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Movie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Favorites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from the "TV: Program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Guide"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screen</a:t>
            </a:r>
            <a:endParaRPr lang="ko-KR" altLang="en-US" sz="24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382" y="4183126"/>
            <a:ext cx="1800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Select the </a:t>
            </a:r>
            <a:r>
              <a:rPr lang="en-US" sz="1400" dirty="0" smtClean="0"/>
              <a:t>Desired </a:t>
            </a:r>
          </a:p>
          <a:p>
            <a:pPr algn="ctr"/>
            <a:r>
              <a:rPr lang="en-US" sz="1400" dirty="0" smtClean="0"/>
              <a:t>TV Show or Movie *</a:t>
            </a:r>
            <a:endParaRPr lang="ru-RU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586719" y="4183126"/>
            <a:ext cx="1800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Press and </a:t>
            </a:r>
            <a:r>
              <a:rPr lang="en-US" sz="1200" dirty="0" smtClean="0"/>
              <a:t>Hold </a:t>
            </a:r>
            <a:r>
              <a:rPr lang="en-US" sz="1200" dirty="0"/>
              <a:t>the </a:t>
            </a:r>
            <a:endParaRPr lang="en-US" sz="1200" dirty="0" smtClean="0"/>
          </a:p>
          <a:p>
            <a:pPr algn="ctr"/>
            <a:r>
              <a:rPr lang="en-US" sz="1200" dirty="0" smtClean="0"/>
              <a:t>“OK” Button on Remote </a:t>
            </a:r>
          </a:p>
          <a:p>
            <a:pPr algn="ctr"/>
            <a:r>
              <a:rPr lang="en-US" sz="1200" dirty="0" smtClean="0"/>
              <a:t>Until </a:t>
            </a:r>
            <a:r>
              <a:rPr lang="en-US" sz="1200" dirty="0"/>
              <a:t>the </a:t>
            </a:r>
            <a:r>
              <a:rPr lang="en-US" sz="1200" dirty="0" smtClean="0"/>
              <a:t>Menu Appears</a:t>
            </a:r>
            <a:endParaRPr lang="ru-RU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697556" y="3061204"/>
            <a:ext cx="1800200" cy="1675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 smtClean="0"/>
              <a:t>Select </a:t>
            </a:r>
          </a:p>
          <a:p>
            <a:pPr algn="ctr"/>
            <a:r>
              <a:rPr lang="en-US" sz="1400" dirty="0" smtClean="0"/>
              <a:t>"</a:t>
            </a:r>
            <a:r>
              <a:rPr lang="en-US" sz="1400" dirty="0"/>
              <a:t>Add </a:t>
            </a:r>
            <a:r>
              <a:rPr lang="en-US" sz="1400" dirty="0" smtClean="0"/>
              <a:t>to Favorites"</a:t>
            </a:r>
            <a:endParaRPr lang="ru-RU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789165" y="4183125"/>
            <a:ext cx="1800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If </a:t>
            </a:r>
            <a:r>
              <a:rPr lang="en-US" sz="1200" dirty="0" smtClean="0"/>
              <a:t>Everything is, </a:t>
            </a:r>
            <a:r>
              <a:rPr lang="en-US" sz="1200" dirty="0"/>
              <a:t>a </a:t>
            </a:r>
            <a:r>
              <a:rPr lang="en-US" sz="1200" dirty="0" smtClean="0"/>
              <a:t>Mark </a:t>
            </a:r>
          </a:p>
          <a:p>
            <a:pPr algn="ctr"/>
            <a:r>
              <a:rPr lang="en-US" sz="1200" dirty="0" smtClean="0"/>
              <a:t>will Appear </a:t>
            </a:r>
            <a:r>
              <a:rPr lang="en-US" sz="1200" dirty="0"/>
              <a:t>on </a:t>
            </a:r>
            <a:r>
              <a:rPr lang="en-US" sz="1200" dirty="0" smtClean="0"/>
              <a:t>the </a:t>
            </a:r>
          </a:p>
          <a:p>
            <a:pPr algn="ctr"/>
            <a:r>
              <a:rPr lang="en-US" sz="1200" dirty="0" smtClean="0"/>
              <a:t>TV </a:t>
            </a:r>
            <a:r>
              <a:rPr lang="en-US" sz="1200" dirty="0"/>
              <a:t>Show or Movie </a:t>
            </a:r>
            <a:r>
              <a:rPr lang="en-US" sz="1200" dirty="0" smtClean="0"/>
              <a:t>Box **</a:t>
            </a:r>
            <a:endParaRPr lang="ru-RU" sz="1200" dirty="0"/>
          </a:p>
        </p:txBody>
      </p:sp>
      <p:sp>
        <p:nvSpPr>
          <p:cNvPr id="49" name="Стрелка вправо 48"/>
          <p:cNvSpPr/>
          <p:nvPr/>
        </p:nvSpPr>
        <p:spPr>
          <a:xfrm>
            <a:off x="2396589" y="3640270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право 49"/>
          <p:cNvSpPr/>
          <p:nvPr/>
        </p:nvSpPr>
        <p:spPr>
          <a:xfrm>
            <a:off x="4484821" y="3640270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трелка вправо 50"/>
          <p:cNvSpPr/>
          <p:nvPr/>
        </p:nvSpPr>
        <p:spPr>
          <a:xfrm>
            <a:off x="6573053" y="3649769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68" y="2974114"/>
            <a:ext cx="1802224" cy="12029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854" y="2974114"/>
            <a:ext cx="1807718" cy="12029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18" y="2974114"/>
            <a:ext cx="1813518" cy="1209012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90991" y="5293076"/>
            <a:ext cx="8787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* You can choose any TV </a:t>
            </a:r>
            <a:r>
              <a:rPr lang="en-US" sz="1400" dirty="0" smtClean="0"/>
              <a:t>show </a:t>
            </a:r>
            <a:r>
              <a:rPr lang="en-US" sz="1400" dirty="0"/>
              <a:t>or movie in the </a:t>
            </a:r>
            <a:r>
              <a:rPr lang="en-US" sz="1400" dirty="0" smtClean="0"/>
              <a:t>guide </a:t>
            </a:r>
            <a:r>
              <a:rPr lang="en-US" sz="1400" dirty="0"/>
              <a:t>for the future or the past</a:t>
            </a:r>
            <a:endParaRPr lang="en-US" sz="1400" dirty="0" smtClean="0"/>
          </a:p>
          <a:p>
            <a:pPr algn="ctr"/>
            <a:r>
              <a:rPr lang="en-US" sz="1400" dirty="0"/>
              <a:t>** The </a:t>
            </a:r>
            <a:r>
              <a:rPr lang="en-US" sz="1400" dirty="0" smtClean="0"/>
              <a:t>TV show </a:t>
            </a:r>
            <a:r>
              <a:rPr lang="en-US" sz="1400" dirty="0"/>
              <a:t>or movie is saved in the favorites until they are deleted by the user or the archiving time expires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5899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/>
          <p:cNvSpPr/>
          <p:nvPr/>
        </p:nvSpPr>
        <p:spPr>
          <a:xfrm>
            <a:off x="486746" y="2514765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6756910" y="4653136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4663210" y="2509280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574978" y="2514765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Usage Scenario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85408"/>
          </a:xfrm>
        </p:spPr>
        <p:txBody>
          <a:bodyPr>
            <a:normAutofit/>
          </a:bodyPr>
          <a:lstStyle/>
          <a:p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Deleting any items from favorites</a:t>
            </a:r>
            <a:endParaRPr lang="ko-KR" altLang="en-US" sz="24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755" y="3767462"/>
            <a:ext cx="1800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Select </a:t>
            </a:r>
            <a:r>
              <a:rPr lang="en-US" sz="1400" dirty="0" smtClean="0"/>
              <a:t>Favorites </a:t>
            </a:r>
            <a:r>
              <a:rPr lang="en-US" sz="1400" dirty="0"/>
              <a:t>in the Main </a:t>
            </a:r>
            <a:r>
              <a:rPr lang="en-US" sz="1400" dirty="0" smtClean="0"/>
              <a:t>Menu on</a:t>
            </a:r>
          </a:p>
          <a:p>
            <a:pPr algn="ctr"/>
            <a:r>
              <a:rPr lang="en-US" sz="1400" dirty="0" smtClean="0"/>
              <a:t>Any </a:t>
            </a:r>
            <a:r>
              <a:rPr lang="en-US" sz="1400" dirty="0"/>
              <a:t>Screen</a:t>
            </a:r>
            <a:endParaRPr lang="ru-RU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621092" y="3767462"/>
            <a:ext cx="1800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Select the Desired </a:t>
            </a:r>
          </a:p>
          <a:p>
            <a:pPr algn="ctr"/>
            <a:r>
              <a:rPr lang="en-US" sz="1400" dirty="0" smtClean="0"/>
              <a:t>Item</a:t>
            </a:r>
            <a:endParaRPr lang="ru-RU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731929" y="3767460"/>
            <a:ext cx="1800200" cy="5539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dirty="0"/>
              <a:t>Press and Hold the </a:t>
            </a:r>
          </a:p>
          <a:p>
            <a:pPr algn="ctr"/>
            <a:r>
              <a:rPr lang="en-US" sz="1200" dirty="0"/>
              <a:t>“OK” Button on Remote </a:t>
            </a:r>
          </a:p>
          <a:p>
            <a:pPr algn="ctr"/>
            <a:r>
              <a:rPr lang="en-US" sz="1200" dirty="0"/>
              <a:t>Until the Menu Appears</a:t>
            </a:r>
            <a:endParaRPr lang="ru-RU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29006" y="5901818"/>
            <a:ext cx="1800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If </a:t>
            </a:r>
            <a:r>
              <a:rPr lang="en-US" sz="1200" dirty="0" smtClean="0"/>
              <a:t>Everything is, </a:t>
            </a:r>
            <a:r>
              <a:rPr lang="en-US" sz="1200" dirty="0"/>
              <a:t>a </a:t>
            </a:r>
            <a:r>
              <a:rPr lang="en-US" sz="1200" dirty="0" smtClean="0"/>
              <a:t>Mark </a:t>
            </a:r>
          </a:p>
          <a:p>
            <a:pPr algn="ctr"/>
            <a:r>
              <a:rPr lang="en-US" sz="1200" dirty="0" smtClean="0"/>
              <a:t>will Appear </a:t>
            </a:r>
            <a:r>
              <a:rPr lang="en-US" sz="1200" dirty="0"/>
              <a:t>on </a:t>
            </a:r>
            <a:r>
              <a:rPr lang="en-US" sz="1200" dirty="0" smtClean="0"/>
              <a:t>the </a:t>
            </a:r>
          </a:p>
          <a:p>
            <a:pPr algn="ctr"/>
            <a:r>
              <a:rPr lang="en-US" sz="1200" dirty="0" smtClean="0"/>
              <a:t>TV </a:t>
            </a:r>
            <a:r>
              <a:rPr lang="en-US" sz="1200" dirty="0"/>
              <a:t>Show or Movie </a:t>
            </a:r>
            <a:r>
              <a:rPr lang="en-US" sz="1200" dirty="0" smtClean="0"/>
              <a:t>Box **</a:t>
            </a:r>
            <a:endParaRPr lang="ru-RU" sz="1200" dirty="0"/>
          </a:p>
        </p:txBody>
      </p:sp>
      <p:sp>
        <p:nvSpPr>
          <p:cNvPr id="49" name="Стрелка вправо 48"/>
          <p:cNvSpPr/>
          <p:nvPr/>
        </p:nvSpPr>
        <p:spPr>
          <a:xfrm>
            <a:off x="2430962" y="3224606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право 49"/>
          <p:cNvSpPr/>
          <p:nvPr/>
        </p:nvSpPr>
        <p:spPr>
          <a:xfrm>
            <a:off x="4519194" y="3224606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84" y="2567134"/>
            <a:ext cx="1798941" cy="12029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143" y="2567134"/>
            <a:ext cx="1798300" cy="12003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857" y="2567133"/>
            <a:ext cx="1801588" cy="1200327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750738" y="2509279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6819457" y="2645539"/>
            <a:ext cx="1800200" cy="1675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 smtClean="0"/>
              <a:t>Select </a:t>
            </a:r>
          </a:p>
          <a:p>
            <a:pPr algn="ctr"/>
            <a:r>
              <a:rPr lang="en-US" sz="1400" dirty="0" smtClean="0"/>
              <a:t>“Remove from </a:t>
            </a:r>
          </a:p>
          <a:p>
            <a:pPr algn="ctr"/>
            <a:r>
              <a:rPr lang="en-US" sz="1400" dirty="0" smtClean="0"/>
              <a:t>Favorites"</a:t>
            </a:r>
            <a:endParaRPr lang="ru-RU" sz="1400" dirty="0"/>
          </a:p>
        </p:txBody>
      </p:sp>
      <p:sp>
        <p:nvSpPr>
          <p:cNvPr id="27" name="Стрелка вправо 26"/>
          <p:cNvSpPr/>
          <p:nvPr/>
        </p:nvSpPr>
        <p:spPr>
          <a:xfrm>
            <a:off x="6606722" y="3224605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трелка вправо 50"/>
          <p:cNvSpPr/>
          <p:nvPr/>
        </p:nvSpPr>
        <p:spPr>
          <a:xfrm rot="5400000">
            <a:off x="7640544" y="4268285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006" y="4697072"/>
            <a:ext cx="1810423" cy="12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/>
          <p:cNvSpPr/>
          <p:nvPr/>
        </p:nvSpPr>
        <p:spPr>
          <a:xfrm>
            <a:off x="1405988" y="2872577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5582452" y="2867092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3494220" y="2872577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Usage Scenario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85408"/>
          </a:xfrm>
        </p:spPr>
        <p:txBody>
          <a:bodyPr>
            <a:normAutofit/>
          </a:bodyPr>
          <a:lstStyle/>
          <a:p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Search Items</a:t>
            </a:r>
            <a:endParaRPr lang="ko-KR" altLang="en-US" sz="24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77997" y="4125274"/>
            <a:ext cx="1800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Select </a:t>
            </a:r>
            <a:r>
              <a:rPr lang="ru-RU" sz="1400" dirty="0" smtClean="0"/>
              <a:t>«</a:t>
            </a:r>
            <a:r>
              <a:rPr lang="en-US" sz="1400" dirty="0" smtClean="0"/>
              <a:t>Search</a:t>
            </a:r>
            <a:r>
              <a:rPr lang="ru-RU" sz="1400" dirty="0" smtClean="0"/>
              <a:t>» </a:t>
            </a:r>
            <a:r>
              <a:rPr lang="en-US" sz="1400" dirty="0" smtClean="0"/>
              <a:t>in </a:t>
            </a:r>
            <a:r>
              <a:rPr lang="en-US" sz="1400" dirty="0"/>
              <a:t>the Main </a:t>
            </a:r>
            <a:r>
              <a:rPr lang="en-US" sz="1400" dirty="0" smtClean="0"/>
              <a:t>Menu on</a:t>
            </a:r>
          </a:p>
          <a:p>
            <a:pPr algn="ctr"/>
            <a:r>
              <a:rPr lang="en-US" sz="1400" dirty="0" smtClean="0"/>
              <a:t>Any Screen </a:t>
            </a:r>
            <a:endParaRPr lang="ru-RU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3540334" y="4125274"/>
            <a:ext cx="1800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Type the </a:t>
            </a:r>
            <a:r>
              <a:rPr lang="en-US" sz="1400" dirty="0" smtClean="0"/>
              <a:t>Search Word </a:t>
            </a:r>
          </a:p>
          <a:p>
            <a:pPr algn="ctr"/>
            <a:r>
              <a:rPr lang="en-US" sz="1400" dirty="0" smtClean="0"/>
              <a:t>on </a:t>
            </a:r>
            <a:r>
              <a:rPr lang="en-US" sz="1400" dirty="0"/>
              <a:t>the </a:t>
            </a:r>
            <a:r>
              <a:rPr lang="en-US" sz="1400" dirty="0" smtClean="0"/>
              <a:t>Virtual </a:t>
            </a:r>
          </a:p>
          <a:p>
            <a:pPr algn="ctr"/>
            <a:r>
              <a:rPr lang="en-US" sz="1400" dirty="0" smtClean="0"/>
              <a:t>Keyboard </a:t>
            </a:r>
            <a:r>
              <a:rPr lang="en-US" sz="1400" dirty="0"/>
              <a:t>and click </a:t>
            </a:r>
            <a:r>
              <a:rPr lang="en-US" sz="1400" dirty="0" smtClean="0"/>
              <a:t>OK</a:t>
            </a:r>
            <a:endParaRPr lang="ru-RU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651171" y="4125272"/>
            <a:ext cx="1800200" cy="5539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200" dirty="0"/>
              <a:t>In the </a:t>
            </a:r>
            <a:r>
              <a:rPr lang="en-US" sz="1200" dirty="0" smtClean="0"/>
              <a:t>List </a:t>
            </a:r>
            <a:r>
              <a:rPr lang="en-US" sz="1200" dirty="0"/>
              <a:t>that </a:t>
            </a:r>
            <a:r>
              <a:rPr lang="en-US" sz="1200" dirty="0" smtClean="0"/>
              <a:t>Appears </a:t>
            </a:r>
          </a:p>
          <a:p>
            <a:pPr algn="ctr"/>
            <a:r>
              <a:rPr lang="en-US" sz="1200" dirty="0" smtClean="0"/>
              <a:t>Below</a:t>
            </a:r>
            <a:r>
              <a:rPr lang="en-US" sz="1200" dirty="0"/>
              <a:t>, </a:t>
            </a:r>
            <a:r>
              <a:rPr lang="en-US" sz="1200" dirty="0" smtClean="0"/>
              <a:t>Select </a:t>
            </a:r>
            <a:r>
              <a:rPr lang="en-US" sz="1200" dirty="0"/>
              <a:t>the </a:t>
            </a:r>
            <a:r>
              <a:rPr lang="en-US" sz="1200" dirty="0" smtClean="0"/>
              <a:t>Item You </a:t>
            </a:r>
          </a:p>
          <a:p>
            <a:pPr algn="ctr"/>
            <a:r>
              <a:rPr lang="en-US" sz="1200" dirty="0" smtClean="0"/>
              <a:t>are Looking </a:t>
            </a:r>
            <a:r>
              <a:rPr lang="en-US" sz="1200" dirty="0"/>
              <a:t>for</a:t>
            </a:r>
            <a:endParaRPr lang="ru-RU" sz="1200" dirty="0"/>
          </a:p>
        </p:txBody>
      </p:sp>
      <p:sp>
        <p:nvSpPr>
          <p:cNvPr id="49" name="Стрелка вправо 48"/>
          <p:cNvSpPr/>
          <p:nvPr/>
        </p:nvSpPr>
        <p:spPr>
          <a:xfrm>
            <a:off x="3350204" y="3582418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право 49"/>
          <p:cNvSpPr/>
          <p:nvPr/>
        </p:nvSpPr>
        <p:spPr>
          <a:xfrm>
            <a:off x="5438436" y="3582418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93" y="2924945"/>
            <a:ext cx="1800492" cy="12003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84" y="2924944"/>
            <a:ext cx="1800492" cy="12003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2924944"/>
            <a:ext cx="1798302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Main Screen (</a:t>
            </a:r>
            <a:r>
              <a:rPr lang="ru-RU" altLang="ko-KR" dirty="0" smtClean="0"/>
              <a:t>Главная</a:t>
            </a:r>
            <a:r>
              <a:rPr lang="en-US" altLang="ko-KR" dirty="0" smtClean="0"/>
              <a:t>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688338"/>
              </p:ext>
            </p:extLst>
          </p:nvPr>
        </p:nvGraphicFramePr>
        <p:xfrm>
          <a:off x="5319298" y="2492895"/>
          <a:ext cx="3573183" cy="291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left button, if the leftmost </a:t>
                      </a:r>
                    </a:p>
                    <a:p>
                      <a:r>
                        <a:rPr lang="en-US" sz="1000" dirty="0" smtClean="0"/>
                        <a:t>item is selected in the list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Popular TV </a:t>
                      </a:r>
                    </a:p>
                    <a:p>
                      <a:r>
                        <a:rPr lang="en-US" sz="1000" dirty="0" smtClean="0"/>
                        <a:t>Channels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 popular TV channels selected </a:t>
                      </a:r>
                    </a:p>
                    <a:p>
                      <a:r>
                        <a:rPr lang="en-US" sz="1000" dirty="0" smtClean="0"/>
                        <a:t>from the general list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Popular</a:t>
                      </a:r>
                      <a:r>
                        <a:rPr lang="en-US" sz="1000" baseline="0" dirty="0" smtClean="0"/>
                        <a:t> Movies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 popular movies selected from</a:t>
                      </a:r>
                    </a:p>
                    <a:p>
                      <a:r>
                        <a:rPr lang="en-US" sz="1000" dirty="0" smtClean="0"/>
                        <a:t>the general list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9897656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Popular AMEDIATEKA </a:t>
                      </a:r>
                    </a:p>
                    <a:p>
                      <a:r>
                        <a:rPr lang="en-US" sz="1000" dirty="0" smtClean="0"/>
                        <a:t>Movies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 popular “AMEDIATEKA” movies </a:t>
                      </a:r>
                    </a:p>
                    <a:p>
                      <a:r>
                        <a:rPr lang="en-US" sz="1000" dirty="0" smtClean="0"/>
                        <a:t>selected from the general list</a:t>
                      </a:r>
                    </a:p>
                    <a:p>
                      <a:r>
                        <a:rPr lang="en-US" sz="1000" dirty="0" smtClean="0"/>
                        <a:t>(to see, flip the screen below)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13528601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Popular TV Shows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10 popular TV shows selected from the general list</a:t>
                      </a:r>
                    </a:p>
                    <a:p>
                      <a:r>
                        <a:rPr lang="en-US" sz="1000" dirty="0" smtClean="0"/>
                        <a:t>(to see, flip the screen below)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621131369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05523"/>
            <a:ext cx="3060236" cy="2047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548" y="2353169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079" y="2597029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529" y="3350580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453127"/>
            <a:ext cx="3057859" cy="2041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980" y="4588900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980" y="5936759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❺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6" y="2492368"/>
            <a:ext cx="4850879" cy="3239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Search</a:t>
            </a:r>
            <a:r>
              <a:rPr lang="ru-RU" altLang="ko-KR" dirty="0" smtClean="0"/>
              <a:t> (Поиск)</a:t>
            </a:r>
            <a:r>
              <a:rPr lang="en-US" altLang="ko-KR" dirty="0" smtClean="0"/>
              <a:t> (if user authorized)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96035"/>
              </p:ext>
            </p:extLst>
          </p:nvPr>
        </p:nvGraphicFramePr>
        <p:xfrm>
          <a:off x="5319298" y="2492895"/>
          <a:ext cx="3573183" cy="2458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left button, if the leftmost </a:t>
                      </a:r>
                    </a:p>
                    <a:p>
                      <a:r>
                        <a:rPr lang="en-US" sz="1000" dirty="0" smtClean="0"/>
                        <a:t>item is selected in the list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Search World</a:t>
                      </a:r>
                      <a:r>
                        <a:rPr lang="en-US" sz="1000" baseline="0" dirty="0" smtClean="0"/>
                        <a:t> Field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Virtual Keyboard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9897656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Search Results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List</a:t>
                      </a:r>
                      <a:r>
                        <a:rPr lang="en-US" sz="1000" baseline="0" dirty="0" smtClean="0"/>
                        <a:t> of Search Results, grouped by </a:t>
                      </a:r>
                    </a:p>
                    <a:p>
                      <a:r>
                        <a:rPr lang="en-US" sz="1000" baseline="0" dirty="0" smtClean="0"/>
                        <a:t>type (TV channels, Movies, </a:t>
                      </a:r>
                    </a:p>
                    <a:p>
                      <a:r>
                        <a:rPr lang="en-US" sz="1000" baseline="0" dirty="0" smtClean="0"/>
                        <a:t>TV Shows)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13528601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1177" y="2452597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515" y="263691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6" y="2924944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966" y="3978406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4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6" y="2492367"/>
            <a:ext cx="4850879" cy="3239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TV Channels List: Tail (</a:t>
            </a:r>
            <a:r>
              <a:rPr lang="ru-RU" altLang="ko-KR" dirty="0"/>
              <a:t>ТВ: Обзор</a:t>
            </a:r>
            <a:r>
              <a:rPr lang="en-US" altLang="ko-KR" dirty="0"/>
              <a:t>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597164"/>
              </p:ext>
            </p:extLst>
          </p:nvPr>
        </p:nvGraphicFramePr>
        <p:xfrm>
          <a:off x="5319298" y="2492895"/>
          <a:ext cx="3573183" cy="2578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</a:t>
                      </a:r>
                    </a:p>
                    <a:p>
                      <a:r>
                        <a:rPr lang="en-US" sz="1000" dirty="0" smtClean="0"/>
                        <a:t>button or the "Left" button</a:t>
                      </a:r>
                      <a:r>
                        <a:rPr lang="ru-RU" sz="1000" dirty="0" smtClean="0"/>
                        <a:t>,</a:t>
                      </a:r>
                      <a:r>
                        <a:rPr lang="en-US" sz="1000" dirty="0" smtClean="0"/>
                        <a:t> if any</a:t>
                      </a:r>
                    </a:p>
                    <a:p>
                      <a:r>
                        <a:rPr lang="en-US" sz="1000" dirty="0" smtClean="0"/>
                        <a:t>item of the list of genres is </a:t>
                      </a:r>
                    </a:p>
                    <a:p>
                      <a:r>
                        <a:rPr lang="en-US" sz="1000" dirty="0" smtClean="0"/>
                        <a:t>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Genres filter</a:t>
                      </a:r>
                      <a:r>
                        <a:rPr lang="en-US" sz="1000" baseline="0" dirty="0" smtClean="0"/>
                        <a:t> list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press the "Left" button on the remote control if the leftmost item in the list is selected, or the "Right" button if the Main </a:t>
                      </a:r>
                    </a:p>
                    <a:p>
                      <a:r>
                        <a:rPr lang="en-US" sz="1000" dirty="0" smtClean="0"/>
                        <a:t>Menu is selected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TV Channels List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9897656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1177" y="2452597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7888" y="2540988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812" y="2629379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2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6" y="2492367"/>
            <a:ext cx="4850880" cy="3239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TV Channels List: </a:t>
            </a:r>
            <a:r>
              <a:rPr lang="en-US" altLang="ko-KR" dirty="0" smtClean="0"/>
              <a:t>List </a:t>
            </a:r>
            <a:r>
              <a:rPr lang="en-US" altLang="ko-KR" dirty="0"/>
              <a:t>(</a:t>
            </a:r>
            <a:r>
              <a:rPr lang="ru-RU" altLang="ko-KR" dirty="0"/>
              <a:t>ТВ: </a:t>
            </a:r>
            <a:r>
              <a:rPr lang="ru-RU" altLang="ko-KR" dirty="0" smtClean="0"/>
              <a:t>Сейчас в эфире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861250"/>
              </p:ext>
            </p:extLst>
          </p:nvPr>
        </p:nvGraphicFramePr>
        <p:xfrm>
          <a:off x="5319298" y="2492895"/>
          <a:ext cx="3573183" cy="291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</a:t>
                      </a:r>
                    </a:p>
                    <a:p>
                      <a:r>
                        <a:rPr lang="en-US" sz="1000" dirty="0" smtClean="0"/>
                        <a:t>button or the "Left" button</a:t>
                      </a:r>
                      <a:r>
                        <a:rPr lang="ru-RU" sz="1000" dirty="0" smtClean="0"/>
                        <a:t>,</a:t>
                      </a:r>
                      <a:r>
                        <a:rPr lang="en-US" sz="1000" dirty="0" smtClean="0"/>
                        <a:t> if any</a:t>
                      </a:r>
                    </a:p>
                    <a:p>
                      <a:r>
                        <a:rPr lang="en-US" sz="1000" dirty="0" smtClean="0"/>
                        <a:t>item of the list of genres is </a:t>
                      </a:r>
                    </a:p>
                    <a:p>
                      <a:r>
                        <a:rPr lang="en-US" sz="1000" dirty="0" smtClean="0"/>
                        <a:t>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Genres filter</a:t>
                      </a:r>
                      <a:r>
                        <a:rPr lang="en-US" sz="1000" baseline="0" dirty="0" smtClean="0"/>
                        <a:t> list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press the "Left" button on the remote control if the leftmost item in the list is selected, or the "Right" button if the Main </a:t>
                      </a:r>
                    </a:p>
                    <a:p>
                      <a:r>
                        <a:rPr lang="en-US" sz="1000" dirty="0" smtClean="0"/>
                        <a:t>Menu is selected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TV Channels List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Now on air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9897656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TV Channels List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Further on the air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3582444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1177" y="2452597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7888" y="2540988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812" y="2629379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2629379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6" y="2492367"/>
            <a:ext cx="4853819" cy="32398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TV Channels List: </a:t>
            </a:r>
            <a:r>
              <a:rPr lang="en-US" altLang="ko-KR" dirty="0" smtClean="0"/>
              <a:t>List </a:t>
            </a:r>
            <a:r>
              <a:rPr lang="en-US" altLang="ko-KR" dirty="0"/>
              <a:t>(</a:t>
            </a:r>
            <a:r>
              <a:rPr lang="ru-RU" altLang="ko-KR" dirty="0"/>
              <a:t>ТВ: </a:t>
            </a:r>
            <a:r>
              <a:rPr lang="ru-RU" altLang="ko-KR" dirty="0" smtClean="0"/>
              <a:t>Сейчас в эфире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901296"/>
              </p:ext>
            </p:extLst>
          </p:nvPr>
        </p:nvGraphicFramePr>
        <p:xfrm>
          <a:off x="5319298" y="2492895"/>
          <a:ext cx="3573183" cy="3710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</a:t>
                      </a:r>
                    </a:p>
                    <a:p>
                      <a:r>
                        <a:rPr lang="en-US" sz="1000" dirty="0" smtClean="0"/>
                        <a:t>button or the "Left" button</a:t>
                      </a:r>
                      <a:r>
                        <a:rPr lang="ru-RU" sz="1000" dirty="0" smtClean="0"/>
                        <a:t>,</a:t>
                      </a:r>
                      <a:r>
                        <a:rPr lang="en-US" sz="1000" dirty="0" smtClean="0"/>
                        <a:t> if any</a:t>
                      </a:r>
                    </a:p>
                    <a:p>
                      <a:r>
                        <a:rPr lang="en-US" sz="1000" dirty="0" smtClean="0"/>
                        <a:t>item of the list of genres is </a:t>
                      </a:r>
                    </a:p>
                    <a:p>
                      <a:r>
                        <a:rPr lang="en-US" sz="1000" dirty="0" smtClean="0"/>
                        <a:t>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Genres filter</a:t>
                      </a:r>
                      <a:r>
                        <a:rPr lang="en-US" sz="1000" baseline="0" dirty="0" smtClean="0"/>
                        <a:t> list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press the "Left" button on the remote control if the leftmost item in the list is selected, or the "Right" button if the Main </a:t>
                      </a:r>
                    </a:p>
                    <a:p>
                      <a:r>
                        <a:rPr lang="en-US" sz="1000" dirty="0" smtClean="0"/>
                        <a:t>Menu is selected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TV Channels List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9897656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smtClean="0"/>
                        <a:t>List </a:t>
                      </a:r>
                      <a:r>
                        <a:rPr lang="en-US" sz="1000" dirty="0" smtClean="0"/>
                        <a:t>of days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35824440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TV schedule for the day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687052030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Preview and Description of the selected TV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channel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9098596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1177" y="2452597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7888" y="2540988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812" y="2452597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1680" y="2452596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69977" y="2452596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❺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5929" y="2452596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❻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7" y="2492367"/>
            <a:ext cx="4848828" cy="32325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TV </a:t>
            </a:r>
            <a:r>
              <a:rPr lang="en-US" altLang="ko-KR" dirty="0" smtClean="0"/>
              <a:t>Channel Player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71725"/>
              </p:ext>
            </p:extLst>
          </p:nvPr>
        </p:nvGraphicFramePr>
        <p:xfrm>
          <a:off x="5319298" y="2492895"/>
          <a:ext cx="3573183" cy="1968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TV Player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TV Channels List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To switch TV channels, use the up and down buttons on the remote </a:t>
                      </a:r>
                    </a:p>
                    <a:p>
                      <a:r>
                        <a:rPr lang="en-US" sz="1000" dirty="0" smtClean="0"/>
                        <a:t>Control</a:t>
                      </a:r>
                    </a:p>
                    <a:p>
                      <a:r>
                        <a:rPr lang="en-US" sz="1000" dirty="0" smtClean="0"/>
                        <a:t>(If you do not do anything, it will </a:t>
                      </a:r>
                    </a:p>
                    <a:p>
                      <a:r>
                        <a:rPr lang="en-US" sz="1000" dirty="0" smtClean="0"/>
                        <a:t>be hidden from the screen)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TV Channel Guide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To navigate, use the left and right buttons on the remote control</a:t>
                      </a:r>
                    </a:p>
                    <a:p>
                      <a:r>
                        <a:rPr lang="en-US" sz="1000" dirty="0" smtClean="0"/>
                        <a:t>(If you do not do anything, it will </a:t>
                      </a:r>
                    </a:p>
                    <a:p>
                      <a:r>
                        <a:rPr lang="en-US" sz="1000" dirty="0" smtClean="0"/>
                        <a:t>be hidden from the screen)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9897656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16016" y="2500507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276" y="2732486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479715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319298" y="4550220"/>
            <a:ext cx="3573183" cy="132705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400" dirty="0" smtClean="0"/>
              <a:t>* To </a:t>
            </a:r>
            <a:r>
              <a:rPr lang="en-US" sz="1400" dirty="0"/>
              <a:t>return to the previous screen, use the </a:t>
            </a:r>
            <a:endParaRPr lang="en-US" sz="1400" dirty="0" smtClean="0"/>
          </a:p>
          <a:p>
            <a:pPr algn="ctr"/>
            <a:r>
              <a:rPr lang="en-US" sz="1400" dirty="0" smtClean="0"/>
              <a:t>“RETURN</a:t>
            </a:r>
            <a:r>
              <a:rPr lang="en-US" sz="1400" dirty="0"/>
              <a:t>" button on the remote control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235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7" y="2492368"/>
            <a:ext cx="4851783" cy="32325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VOD List (</a:t>
            </a:r>
            <a:r>
              <a:rPr lang="ru-RU" altLang="ko-KR" dirty="0" smtClean="0"/>
              <a:t>Видео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71331"/>
              </p:ext>
            </p:extLst>
          </p:nvPr>
        </p:nvGraphicFramePr>
        <p:xfrm>
          <a:off x="5319298" y="2492895"/>
          <a:ext cx="3573183" cy="2001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left button, if the leftmost </a:t>
                      </a:r>
                    </a:p>
                    <a:p>
                      <a:r>
                        <a:rPr lang="en-US" sz="1000" dirty="0" smtClean="0"/>
                        <a:t>item is selected in the list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VOD List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Load More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9897656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161" y="248051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1760" y="5373216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0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i="1" dirty="0" smtClean="0"/>
              <a:t>TV BY </a:t>
            </a:r>
            <a:r>
              <a:rPr lang="en-US" altLang="ko-KR" i="1" dirty="0" err="1" smtClean="0"/>
              <a:t>Persik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3" y="2480512"/>
            <a:ext cx="4869581" cy="32444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VOD Info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659190"/>
              </p:ext>
            </p:extLst>
          </p:nvPr>
        </p:nvGraphicFramePr>
        <p:xfrm>
          <a:off x="5319298" y="2492895"/>
          <a:ext cx="3573183" cy="335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left button From “Play” </a:t>
                      </a:r>
                    </a:p>
                    <a:p>
                      <a:r>
                        <a:rPr lang="en-US" sz="1000" dirty="0" smtClean="0"/>
                        <a:t>Button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VOD Poster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VOD Title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9897656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“Play”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Opens the VOD player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324229385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Add/Remove to </a:t>
                      </a:r>
                    </a:p>
                    <a:p>
                      <a:r>
                        <a:rPr lang="en-US" sz="1000" dirty="0" smtClean="0"/>
                        <a:t>Favorites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Add or remove the selected VOD </a:t>
                      </a:r>
                    </a:p>
                    <a:p>
                      <a:r>
                        <a:rPr lang="en-US" sz="1000" dirty="0" smtClean="0"/>
                        <a:t>to your favorites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426970185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VOD Description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48845745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The team of the selected VOD creators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Contains their names and photos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80886202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689099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5736" y="2898901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5736" y="3594289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3808" y="3594289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❺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5736" y="4151177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❻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515719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❼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15" y="2480512"/>
            <a:ext cx="4868130" cy="32434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VOD Player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22746"/>
              </p:ext>
            </p:extLst>
          </p:nvPr>
        </p:nvGraphicFramePr>
        <p:xfrm>
          <a:off x="5319298" y="2492895"/>
          <a:ext cx="3573183" cy="3035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VOD Player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VOD TimeLine Previews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Displays frames of the selected </a:t>
                      </a:r>
                    </a:p>
                    <a:p>
                      <a:r>
                        <a:rPr lang="en-US" sz="1000" dirty="0" smtClean="0"/>
                        <a:t>VOD on the whole continuation. </a:t>
                      </a:r>
                    </a:p>
                    <a:p>
                      <a:r>
                        <a:rPr lang="en-US" sz="1000" dirty="0" smtClean="0"/>
                        <a:t>At the point where the cursor is</a:t>
                      </a:r>
                    </a:p>
                    <a:p>
                      <a:r>
                        <a:rPr lang="en-US" sz="1000" dirty="0" smtClean="0"/>
                        <a:t> located the frame is enlarged</a:t>
                      </a:r>
                    </a:p>
                    <a:p>
                      <a:r>
                        <a:rPr lang="en-US" sz="1000" dirty="0" smtClean="0"/>
                        <a:t>(If you do not do anything, it will </a:t>
                      </a:r>
                    </a:p>
                    <a:p>
                      <a:r>
                        <a:rPr lang="en-US" sz="1000" dirty="0" smtClean="0"/>
                        <a:t>be hidden from the screen)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VOD TimeLine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Displays the playback progress of VOD</a:t>
                      </a:r>
                    </a:p>
                    <a:p>
                      <a:r>
                        <a:rPr lang="en-US" sz="1000" dirty="0" smtClean="0"/>
                        <a:t>(If you do not do anything, it will </a:t>
                      </a:r>
                    </a:p>
                    <a:p>
                      <a:r>
                        <a:rPr lang="en-US" sz="1000" dirty="0" smtClean="0"/>
                        <a:t>be hidden from the screen)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9897656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VOD TimeLine Cursor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Allows you to navigate between </a:t>
                      </a:r>
                    </a:p>
                    <a:p>
                      <a:r>
                        <a:rPr lang="en-US" sz="1000" dirty="0" smtClean="0"/>
                        <a:t>video moments.</a:t>
                      </a:r>
                    </a:p>
                    <a:p>
                      <a:r>
                        <a:rPr lang="en-US" sz="1000" dirty="0" smtClean="0"/>
                        <a:t>Use the buttons on the remote </a:t>
                      </a:r>
                    </a:p>
                    <a:p>
                      <a:r>
                        <a:rPr lang="en-US" sz="1000" dirty="0" smtClean="0"/>
                        <a:t>control “Left" and “Right" to </a:t>
                      </a:r>
                    </a:p>
                    <a:p>
                      <a:r>
                        <a:rPr lang="en-US" sz="1000" dirty="0" smtClean="0"/>
                        <a:t>navigate and "OK" to move to the </a:t>
                      </a:r>
                    </a:p>
                    <a:p>
                      <a:r>
                        <a:rPr lang="en-US" sz="1000" dirty="0" smtClean="0"/>
                        <a:t>selected moment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32422938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5255" y="501869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71" y="5358127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7864" y="5358126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319298" y="5723954"/>
            <a:ext cx="3573183" cy="5853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400" dirty="0" smtClean="0"/>
              <a:t>* To </a:t>
            </a:r>
            <a:r>
              <a:rPr lang="en-US" sz="1400" dirty="0"/>
              <a:t>return to the previous screen, use the </a:t>
            </a:r>
            <a:endParaRPr lang="en-US" sz="1400" dirty="0" smtClean="0"/>
          </a:p>
          <a:p>
            <a:pPr algn="ctr"/>
            <a:r>
              <a:rPr lang="en-US" sz="1400" dirty="0" smtClean="0"/>
              <a:t>“RETURN</a:t>
            </a:r>
            <a:r>
              <a:rPr lang="en-US" sz="1400" dirty="0"/>
              <a:t>" button on the remote control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151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21" y="2457059"/>
            <a:ext cx="4876583" cy="32668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8496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Favorites (</a:t>
            </a:r>
            <a:r>
              <a:rPr lang="ru-RU" altLang="ko-KR" dirty="0" smtClean="0"/>
              <a:t>Избранное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57294"/>
              </p:ext>
            </p:extLst>
          </p:nvPr>
        </p:nvGraphicFramePr>
        <p:xfrm>
          <a:off x="5319298" y="2492895"/>
          <a:ext cx="3573183" cy="1663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left button, if the leftmost </a:t>
                      </a:r>
                    </a:p>
                    <a:p>
                      <a:r>
                        <a:rPr lang="en-US" sz="1000" dirty="0" smtClean="0"/>
                        <a:t>item is selected in the list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Favorites</a:t>
                      </a:r>
                      <a:r>
                        <a:rPr lang="en-US" sz="1000" baseline="0" dirty="0" smtClean="0"/>
                        <a:t> List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473" y="2451181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2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6" y="2451180"/>
            <a:ext cx="4913595" cy="32757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User`s Cabinet &gt; </a:t>
            </a:r>
            <a:br>
              <a:rPr lang="en-US" altLang="ko-KR" dirty="0" smtClean="0"/>
            </a:br>
            <a:r>
              <a:rPr lang="en-US" altLang="ko-KR" dirty="0" smtClean="0"/>
              <a:t>User`s Subscriptions (</a:t>
            </a:r>
            <a:r>
              <a:rPr lang="ru-RU" altLang="ko-KR" dirty="0" smtClean="0"/>
              <a:t>Подписки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68710"/>
              </p:ext>
            </p:extLst>
          </p:nvPr>
        </p:nvGraphicFramePr>
        <p:xfrm>
          <a:off x="5322730" y="1990490"/>
          <a:ext cx="3573183" cy="481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44217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"Left" button</a:t>
                      </a:r>
                      <a:r>
                        <a:rPr lang="ru-RU" sz="1000" dirty="0" smtClean="0"/>
                        <a:t>,</a:t>
                      </a:r>
                      <a:r>
                        <a:rPr lang="en-US" sz="1000" dirty="0" smtClean="0"/>
                        <a:t> if any item of </a:t>
                      </a:r>
                    </a:p>
                    <a:p>
                      <a:r>
                        <a:rPr lang="en-US" sz="1000" dirty="0" smtClean="0"/>
                        <a:t>the “</a:t>
                      </a:r>
                      <a:r>
                        <a:rPr lang="en-US" altLang="ko-KR" sz="1000" dirty="0" smtClean="0"/>
                        <a:t>User`s Cabinet</a:t>
                      </a:r>
                      <a:r>
                        <a:rPr lang="en-US" sz="1000" dirty="0" smtClean="0"/>
                        <a:t>” menu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is </a:t>
                      </a:r>
                    </a:p>
                    <a:p>
                      <a:r>
                        <a:rPr lang="en-US" sz="1000" dirty="0" smtClean="0"/>
                        <a:t>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User`s Cabinet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Activated immediately after </a:t>
                      </a:r>
                    </a:p>
                    <a:p>
                      <a:r>
                        <a:rPr lang="en-US" sz="1000" dirty="0" smtClean="0"/>
                        <a:t>entering </a:t>
                      </a:r>
                      <a:r>
                        <a:rPr lang="en-US" altLang="ko-KR" sz="1000" dirty="0" smtClean="0"/>
                        <a:t>User`s Cabinet </a:t>
                      </a:r>
                      <a:r>
                        <a:rPr lang="en-US" sz="1000" dirty="0" smtClean="0"/>
                        <a:t>or by </a:t>
                      </a:r>
                    </a:p>
                    <a:p>
                      <a:r>
                        <a:rPr lang="en-US" sz="1000" dirty="0" smtClean="0"/>
                        <a:t>pressing the button on the remote to the “Left” if the cursor is in the </a:t>
                      </a:r>
                    </a:p>
                    <a:p>
                      <a:r>
                        <a:rPr lang="en-US" sz="1000" dirty="0" smtClean="0"/>
                        <a:t>List of Subscriptions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List of Subscriptions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To move the cursor from the menu  to the list, use the “Right" button </a:t>
                      </a:r>
                    </a:p>
                    <a:p>
                      <a:r>
                        <a:rPr lang="en-US" sz="1000" dirty="0" smtClean="0"/>
                        <a:t>on the remote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Subscription Activation Date Column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0707103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Subscription Title and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Details Column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90064161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Subscription Cost Column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92341795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Time Left on the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Subscription Column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625622340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Cursor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Use the “Up” and “Down” buttons on the remote to navigate in the </a:t>
                      </a:r>
                    </a:p>
                    <a:p>
                      <a:r>
                        <a:rPr lang="en-US" sz="1000" dirty="0" smtClean="0"/>
                        <a:t>list and the “OK” button to go to </a:t>
                      </a:r>
                    </a:p>
                    <a:p>
                      <a:r>
                        <a:rPr lang="en-US" sz="1000" dirty="0" smtClean="0"/>
                        <a:t>the Purchases screen if an expired </a:t>
                      </a:r>
                    </a:p>
                    <a:p>
                      <a:r>
                        <a:rPr lang="en-US" sz="1000" dirty="0" smtClean="0"/>
                        <a:t>subscription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72853992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473" y="2451181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2438368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7483" y="2451177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❺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6866" y="2438367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❻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3787" y="2438366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❼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0524" y="3494250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❽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910" y="2451178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6" y="2451176"/>
            <a:ext cx="4907623" cy="32757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User`s Cabinet &gt; </a:t>
            </a:r>
            <a:br>
              <a:rPr lang="en-US" altLang="ko-KR" dirty="0" smtClean="0"/>
            </a:br>
            <a:r>
              <a:rPr lang="en-US" altLang="ko-KR" dirty="0" smtClean="0"/>
              <a:t>Purchases (</a:t>
            </a:r>
            <a:r>
              <a:rPr lang="ru-RU" altLang="ko-KR" dirty="0" smtClean="0"/>
              <a:t>Покупки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04997"/>
              </p:ext>
            </p:extLst>
          </p:nvPr>
        </p:nvGraphicFramePr>
        <p:xfrm>
          <a:off x="5328335" y="2432107"/>
          <a:ext cx="3573183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"Left" button</a:t>
                      </a:r>
                      <a:r>
                        <a:rPr lang="ru-RU" sz="1000" dirty="0" smtClean="0"/>
                        <a:t>,</a:t>
                      </a:r>
                      <a:r>
                        <a:rPr lang="en-US" sz="1000" dirty="0" smtClean="0"/>
                        <a:t> if any item of </a:t>
                      </a:r>
                    </a:p>
                    <a:p>
                      <a:r>
                        <a:rPr lang="en-US" sz="1000" dirty="0" smtClean="0"/>
                        <a:t>the “</a:t>
                      </a:r>
                      <a:r>
                        <a:rPr lang="en-US" altLang="ko-KR" sz="1000" dirty="0" smtClean="0"/>
                        <a:t>User`s Cabinet</a:t>
                      </a:r>
                      <a:r>
                        <a:rPr lang="en-US" sz="1000" dirty="0" smtClean="0"/>
                        <a:t>” menu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is </a:t>
                      </a:r>
                    </a:p>
                    <a:p>
                      <a:r>
                        <a:rPr lang="en-US" sz="1000" dirty="0" smtClean="0"/>
                        <a:t>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User`s Cabinet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Activated immediately after </a:t>
                      </a:r>
                    </a:p>
                    <a:p>
                      <a:r>
                        <a:rPr lang="en-US" sz="1000" dirty="0" smtClean="0"/>
                        <a:t>entering </a:t>
                      </a:r>
                      <a:r>
                        <a:rPr lang="en-US" altLang="ko-KR" sz="1000" dirty="0" smtClean="0"/>
                        <a:t>User`s Cabinet </a:t>
                      </a:r>
                      <a:r>
                        <a:rPr lang="en-US" sz="1000" dirty="0" smtClean="0"/>
                        <a:t>or by </a:t>
                      </a:r>
                    </a:p>
                    <a:p>
                      <a:r>
                        <a:rPr lang="en-US" sz="1000" dirty="0" smtClean="0"/>
                        <a:t>pressing the button on the remote to the “Left” if the leftmost </a:t>
                      </a:r>
                    </a:p>
                    <a:p>
                      <a:r>
                        <a:rPr lang="en-US" sz="1000" dirty="0" smtClean="0"/>
                        <a:t>item is selected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List of Available </a:t>
                      </a:r>
                    </a:p>
                    <a:p>
                      <a:r>
                        <a:rPr lang="en-US" sz="1000" dirty="0" smtClean="0"/>
                        <a:t>Subscriptions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To move the cursor from the menu  to the list, use the “Right" button </a:t>
                      </a:r>
                    </a:p>
                    <a:p>
                      <a:r>
                        <a:rPr lang="en-US" sz="1000" dirty="0" smtClean="0"/>
                        <a:t>on the remote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List of Availability </a:t>
                      </a:r>
                    </a:p>
                    <a:p>
                      <a:r>
                        <a:rPr lang="en-US" sz="1000" dirty="0" smtClean="0"/>
                        <a:t>Periods for the Selected Subscription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Appears after selecting a </a:t>
                      </a:r>
                    </a:p>
                    <a:p>
                      <a:r>
                        <a:rPr lang="en-US" sz="1000" dirty="0" smtClean="0"/>
                        <a:t>subscription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0707103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List of Available </a:t>
                      </a:r>
                    </a:p>
                    <a:p>
                      <a:r>
                        <a:rPr lang="en-US" sz="1000" dirty="0" smtClean="0"/>
                        <a:t>Payment Methods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Appears after selecting a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Availability Period</a:t>
                      </a:r>
                      <a:r>
                        <a:rPr lang="en-US" sz="1000" baseline="0" dirty="0" smtClean="0"/>
                        <a:t> for </a:t>
                      </a:r>
                      <a:r>
                        <a:rPr lang="en-US" sz="1000" dirty="0" smtClean="0"/>
                        <a:t>the Selected Subscription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The list shows only the methods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available in the user's region and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available for the selected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subscription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90064161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473" y="2451181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3141" y="2602486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7858" y="5172911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❺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17858" y="3673544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19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6" y="2451176"/>
            <a:ext cx="4913601" cy="32757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User`s Cabinet &gt; </a:t>
            </a:r>
            <a:br>
              <a:rPr lang="en-US" altLang="ko-KR" dirty="0" smtClean="0"/>
            </a:br>
            <a:r>
              <a:rPr lang="en-US" altLang="ko-KR" dirty="0" smtClean="0"/>
              <a:t>User`s Account (</a:t>
            </a:r>
            <a:r>
              <a:rPr lang="ru-RU" altLang="ko-KR" dirty="0" smtClean="0"/>
              <a:t>Аккаунт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448127"/>
              </p:ext>
            </p:extLst>
          </p:nvPr>
        </p:nvGraphicFramePr>
        <p:xfrm>
          <a:off x="5328335" y="2432107"/>
          <a:ext cx="3573183" cy="3187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"Left" button</a:t>
                      </a:r>
                      <a:r>
                        <a:rPr lang="ru-RU" sz="1000" dirty="0" smtClean="0"/>
                        <a:t>,</a:t>
                      </a:r>
                      <a:r>
                        <a:rPr lang="en-US" sz="1000" dirty="0" smtClean="0"/>
                        <a:t> if any item of </a:t>
                      </a:r>
                    </a:p>
                    <a:p>
                      <a:r>
                        <a:rPr lang="en-US" sz="1000" dirty="0" smtClean="0"/>
                        <a:t>the “</a:t>
                      </a:r>
                      <a:r>
                        <a:rPr lang="en-US" altLang="ko-KR" sz="1000" dirty="0" smtClean="0"/>
                        <a:t>User`s Cabinet</a:t>
                      </a:r>
                      <a:r>
                        <a:rPr lang="en-US" sz="1000" dirty="0" smtClean="0"/>
                        <a:t>” menu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is </a:t>
                      </a:r>
                    </a:p>
                    <a:p>
                      <a:r>
                        <a:rPr lang="en-US" sz="1000" dirty="0" smtClean="0"/>
                        <a:t>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User`s Cabinet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Activated immediately after </a:t>
                      </a:r>
                    </a:p>
                    <a:p>
                      <a:r>
                        <a:rPr lang="en-US" sz="1000" dirty="0" smtClean="0"/>
                        <a:t>entering </a:t>
                      </a:r>
                      <a:r>
                        <a:rPr lang="en-US" altLang="ko-KR" sz="1000" dirty="0" smtClean="0"/>
                        <a:t>User`s Cabinet </a:t>
                      </a:r>
                      <a:r>
                        <a:rPr lang="en-US" sz="1000" dirty="0" smtClean="0"/>
                        <a:t>or by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pressing the button on the remote to the “Left” if the “Logout” button is selected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User Account Name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Logout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When pressed, a PIN code request occurs, if the input is successful,</a:t>
                      </a:r>
                    </a:p>
                    <a:p>
                      <a:r>
                        <a:rPr lang="en-US" sz="1000" dirty="0" smtClean="0"/>
                        <a:t>the app exits the account and is </a:t>
                      </a:r>
                    </a:p>
                    <a:p>
                      <a:r>
                        <a:rPr lang="en-US" sz="1000" dirty="0" smtClean="0"/>
                        <a:t>redirected to the main screen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070710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473" y="2451181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5396" y="2680676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4306" y="2967814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3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9" y="2432107"/>
            <a:ext cx="4945216" cy="32948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Settings &gt; </a:t>
            </a:r>
            <a:br>
              <a:rPr lang="en-US" altLang="ko-KR" dirty="0" smtClean="0"/>
            </a:br>
            <a:r>
              <a:rPr lang="en-US" altLang="ko-KR" dirty="0" smtClean="0"/>
              <a:t>Diagnostics (</a:t>
            </a:r>
            <a:r>
              <a:rPr lang="ru-RU" altLang="ko-KR" dirty="0" smtClean="0"/>
              <a:t>Диагностика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95971"/>
              </p:ext>
            </p:extLst>
          </p:nvPr>
        </p:nvGraphicFramePr>
        <p:xfrm>
          <a:off x="5328335" y="2432107"/>
          <a:ext cx="3573183" cy="4048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"Left" button</a:t>
                      </a:r>
                      <a:r>
                        <a:rPr lang="ru-RU" sz="1000" dirty="0" smtClean="0"/>
                        <a:t>,</a:t>
                      </a:r>
                      <a:r>
                        <a:rPr lang="en-US" sz="1000" dirty="0" smtClean="0"/>
                        <a:t> if any item of </a:t>
                      </a:r>
                    </a:p>
                    <a:p>
                      <a:r>
                        <a:rPr lang="en-US" sz="1000" dirty="0" smtClean="0"/>
                        <a:t>the “</a:t>
                      </a:r>
                      <a:r>
                        <a:rPr lang="en-US" altLang="ko-KR" sz="1000" dirty="0" smtClean="0"/>
                        <a:t>User`s Cabinet</a:t>
                      </a:r>
                      <a:r>
                        <a:rPr lang="en-US" sz="1000" dirty="0" smtClean="0"/>
                        <a:t>” menu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is </a:t>
                      </a:r>
                    </a:p>
                    <a:p>
                      <a:r>
                        <a:rPr lang="en-US" sz="1000" dirty="0" smtClean="0"/>
                        <a:t>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Settings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Activated immediately after </a:t>
                      </a:r>
                    </a:p>
                    <a:p>
                      <a:r>
                        <a:rPr lang="en-US" sz="1000" dirty="0" smtClean="0"/>
                        <a:t>entering </a:t>
                      </a:r>
                      <a:r>
                        <a:rPr lang="en-US" altLang="ko-KR" sz="1000" dirty="0" smtClean="0"/>
                        <a:t>User`s Cabinet </a:t>
                      </a:r>
                      <a:r>
                        <a:rPr lang="en-US" sz="1000" dirty="0" smtClean="0"/>
                        <a:t>or by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pressing the button on the remote to the “Left” if the “Logout” button is 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Diagnostic</a:t>
                      </a:r>
                      <a:r>
                        <a:rPr lang="en-US" sz="1000" baseline="0" dirty="0" smtClean="0"/>
                        <a:t> Information Table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Sync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Update App Cache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0707103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Full Reset</a:t>
                      </a:r>
                      <a:r>
                        <a:rPr lang="en-US" sz="1000" baseline="0" dirty="0" smtClean="0"/>
                        <a:t>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Reload App Cache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2228202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Restart App</a:t>
                      </a:r>
                      <a:r>
                        <a:rPr lang="en-US" sz="1000" baseline="0" dirty="0" smtClean="0"/>
                        <a:t>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0320664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473" y="2451181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7704" y="2680676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83224" y="4200088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7587" y="4200088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❺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1031" y="4200088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❻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76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0" y="2432107"/>
            <a:ext cx="4945216" cy="32948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Settings &gt; </a:t>
            </a:r>
            <a:br>
              <a:rPr lang="en-US" altLang="ko-KR" dirty="0" smtClean="0"/>
            </a:br>
            <a:r>
              <a:rPr lang="en-US" altLang="ko-KR" dirty="0" smtClean="0"/>
              <a:t>Parental Control (</a:t>
            </a:r>
            <a:r>
              <a:rPr lang="ru-RU" altLang="ko-KR" dirty="0" smtClean="0"/>
              <a:t>Родительский контроль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061742"/>
              </p:ext>
            </p:extLst>
          </p:nvPr>
        </p:nvGraphicFramePr>
        <p:xfrm>
          <a:off x="5328335" y="2432107"/>
          <a:ext cx="3573183" cy="3797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or the "Left" button</a:t>
                      </a:r>
                      <a:r>
                        <a:rPr lang="ru-RU" sz="1000" dirty="0" smtClean="0"/>
                        <a:t>,</a:t>
                      </a:r>
                      <a:r>
                        <a:rPr lang="en-US" sz="1000" dirty="0" smtClean="0"/>
                        <a:t> if any item of </a:t>
                      </a:r>
                    </a:p>
                    <a:p>
                      <a:r>
                        <a:rPr lang="en-US" sz="1000" dirty="0" smtClean="0"/>
                        <a:t>the “</a:t>
                      </a:r>
                      <a:r>
                        <a:rPr lang="en-US" altLang="ko-KR" sz="1000" dirty="0" smtClean="0"/>
                        <a:t>User`s Cabinet</a:t>
                      </a:r>
                      <a:r>
                        <a:rPr lang="en-US" sz="1000" dirty="0" smtClean="0"/>
                        <a:t>” menu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is </a:t>
                      </a:r>
                    </a:p>
                    <a:p>
                      <a:r>
                        <a:rPr lang="en-US" sz="1000" dirty="0" smtClean="0"/>
                        <a:t>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Settings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Activated immediately after </a:t>
                      </a:r>
                    </a:p>
                    <a:p>
                      <a:r>
                        <a:rPr lang="en-US" sz="1000" dirty="0" smtClean="0"/>
                        <a:t>entering </a:t>
                      </a:r>
                      <a:r>
                        <a:rPr lang="en-US" altLang="ko-KR" sz="1000" dirty="0" smtClean="0"/>
                        <a:t>User`s Cabinet </a:t>
                      </a:r>
                      <a:r>
                        <a:rPr lang="en-US" sz="1000" dirty="0" smtClean="0"/>
                        <a:t>or by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pressing the button on the remote to the “Left” if the “</a:t>
                      </a:r>
                      <a:r>
                        <a:rPr lang="en-US" altLang="ko-KR" sz="1000" dirty="0" smtClean="0"/>
                        <a:t>Parental Control </a:t>
                      </a:r>
                      <a:r>
                        <a:rPr lang="en-US" sz="1000" dirty="0" smtClean="0"/>
                        <a:t>” menu is selected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Enable/Disable Parental Control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Enable/Disable the PIN code </a:t>
                      </a:r>
                    </a:p>
                    <a:p>
                      <a:r>
                        <a:rPr lang="en-US" sz="1000" dirty="0" smtClean="0"/>
                        <a:t>request when logging out of the </a:t>
                      </a:r>
                    </a:p>
                    <a:p>
                      <a:r>
                        <a:rPr lang="en-US" sz="1000" dirty="0" smtClean="0"/>
                        <a:t>account, viewing adult content, </a:t>
                      </a:r>
                    </a:p>
                    <a:p>
                      <a:r>
                        <a:rPr lang="en-US" sz="1000" dirty="0" smtClean="0"/>
                        <a:t>disabling parental control, </a:t>
                      </a:r>
                    </a:p>
                    <a:p>
                      <a:r>
                        <a:rPr lang="en-US" sz="1000" dirty="0" smtClean="0"/>
                        <a:t>synchronization and full reset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Change PIN Code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Allows you to change the pin code</a:t>
                      </a:r>
                    </a:p>
                    <a:p>
                      <a:r>
                        <a:rPr lang="en-US" sz="1000" dirty="0" smtClean="0"/>
                        <a:t>Default Code “0000”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070710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970" y="2451181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2429766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624" y="2680676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0" y="2429766"/>
            <a:ext cx="4939699" cy="32971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Authorization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34615"/>
              </p:ext>
            </p:extLst>
          </p:nvPr>
        </p:nvGraphicFramePr>
        <p:xfrm>
          <a:off x="5328335" y="2432107"/>
          <a:ext cx="3573183" cy="2458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Email Field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Virtual Keyboard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Next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If the entered Email is registered, it goes to the Password Input screen, otherwise it goes to the Password </a:t>
                      </a:r>
                    </a:p>
                    <a:p>
                      <a:r>
                        <a:rPr lang="en-US" sz="1000" dirty="0" smtClean="0"/>
                        <a:t>Creation screen to register the </a:t>
                      </a:r>
                    </a:p>
                    <a:p>
                      <a:r>
                        <a:rPr lang="en-US" sz="1000" dirty="0" smtClean="0"/>
                        <a:t>entered account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070710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840" y="2957675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840" y="3420294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840" y="457360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1" y="2429767"/>
            <a:ext cx="4930702" cy="32971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Authorization &gt; Password Input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75313"/>
              </p:ext>
            </p:extLst>
          </p:nvPr>
        </p:nvGraphicFramePr>
        <p:xfrm>
          <a:off x="5328335" y="2432107"/>
          <a:ext cx="3573183" cy="2829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User Name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Password Field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Virtual Keyboard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0707103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Back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Returns to the Email input page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60034603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LogIn</a:t>
                      </a:r>
                      <a:r>
                        <a:rPr lang="en-US" sz="1000" dirty="0" smtClean="0"/>
                        <a:t>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If the entered password is correct, </a:t>
                      </a:r>
                    </a:p>
                    <a:p>
                      <a:r>
                        <a:rPr lang="en-US" sz="1000" dirty="0" smtClean="0"/>
                        <a:t>the user will be authorized and </a:t>
                      </a:r>
                    </a:p>
                    <a:p>
                      <a:r>
                        <a:rPr lang="en-US" sz="1000" dirty="0" smtClean="0"/>
                        <a:t>redirected to the Main Screen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56482860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880" y="2717190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840" y="2996174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840" y="3423263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3840" y="455514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❺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688" y="455514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❻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97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Revision History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9026"/>
              </p:ext>
            </p:extLst>
          </p:nvPr>
        </p:nvGraphicFramePr>
        <p:xfrm>
          <a:off x="457200" y="1935163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296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Version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Author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2.0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2017.03.27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Document created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i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Pavel </a:t>
                      </a:r>
                      <a:r>
                        <a:rPr lang="en-US" altLang="ko-KR" i="1" dirty="0" err="1" smtClean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Salakhov</a:t>
                      </a:r>
                      <a:endParaRPr lang="ko-KR" altLang="en-US" i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2" y="2438214"/>
            <a:ext cx="4930702" cy="32911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Registration &gt; Password Creation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083016"/>
              </p:ext>
            </p:extLst>
          </p:nvPr>
        </p:nvGraphicFramePr>
        <p:xfrm>
          <a:off x="5328335" y="2432107"/>
          <a:ext cx="3573183" cy="298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User Name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Password Field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Virtual Keyboard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0707103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Back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Returns to the Email input page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60034603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Next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If the entered password is longer</a:t>
                      </a:r>
                    </a:p>
                    <a:p>
                      <a:r>
                        <a:rPr lang="en-US" sz="1000" dirty="0" smtClean="0"/>
                        <a:t> than 6 characters, the user will be redirected to the Password </a:t>
                      </a:r>
                    </a:p>
                    <a:p>
                      <a:r>
                        <a:rPr lang="en-US" sz="1000" dirty="0" smtClean="0"/>
                        <a:t>Confirmation screen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56482860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1920" y="2707407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840" y="2996174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840" y="3423263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3840" y="455514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❺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688" y="455514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❻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4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2" y="2432107"/>
            <a:ext cx="4939851" cy="32972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Registration &gt; Password Confirmation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67522"/>
              </p:ext>
            </p:extLst>
          </p:nvPr>
        </p:nvGraphicFramePr>
        <p:xfrm>
          <a:off x="5328335" y="2432107"/>
          <a:ext cx="3573183" cy="298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Main Menu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when you on the remote </a:t>
                      </a:r>
                    </a:p>
                    <a:p>
                      <a:r>
                        <a:rPr lang="en-US" sz="1000" dirty="0" smtClean="0"/>
                        <a:t>control press the "Return" button </a:t>
                      </a:r>
                    </a:p>
                    <a:p>
                      <a:r>
                        <a:rPr lang="en-US" sz="1000" dirty="0" smtClean="0"/>
                        <a:t>(The list of menu items may vary </a:t>
                      </a:r>
                    </a:p>
                    <a:p>
                      <a:r>
                        <a:rPr lang="en-US" sz="1000" dirty="0" smtClean="0"/>
                        <a:t>depending on whether the user is </a:t>
                      </a:r>
                    </a:p>
                    <a:p>
                      <a:r>
                        <a:rPr lang="en-US" sz="1000" dirty="0" smtClean="0"/>
                        <a:t>authorized or not)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User Name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Password Field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Virtual Keyboard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107071034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Back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Returns to the Email input page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760034603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Register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If the entered password is correct, </a:t>
                      </a:r>
                    </a:p>
                    <a:p>
                      <a:r>
                        <a:rPr lang="en-US" sz="1000" dirty="0" smtClean="0"/>
                        <a:t>the user will be</a:t>
                      </a:r>
                      <a:r>
                        <a:rPr lang="en-US" sz="1000" baseline="0" dirty="0" smtClean="0"/>
                        <a:t> Registered,</a:t>
                      </a:r>
                    </a:p>
                    <a:p>
                      <a:r>
                        <a:rPr lang="en-US" sz="1000" dirty="0" smtClean="0"/>
                        <a:t>Authorized and redirected to the </a:t>
                      </a:r>
                    </a:p>
                    <a:p>
                      <a:r>
                        <a:rPr lang="en-US" sz="1000" dirty="0" smtClean="0"/>
                        <a:t>Main Screen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56482860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9700" y="245118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1920" y="2707407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840" y="2996174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840" y="3423263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3840" y="455514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❺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688" y="455514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❻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23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294" r="571" b="2989"/>
          <a:stretch/>
        </p:blipFill>
        <p:spPr>
          <a:xfrm>
            <a:off x="457200" y="3111901"/>
            <a:ext cx="2386608" cy="8931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TV Channel Box Context Menu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402697"/>
              </p:ext>
            </p:extLst>
          </p:nvPr>
        </p:nvGraphicFramePr>
        <p:xfrm>
          <a:off x="5328335" y="2432107"/>
          <a:ext cx="3573183" cy="1391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Go to View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selected</a:t>
                      </a:r>
                      <a:r>
                        <a:rPr lang="en-US" sz="1000" baseline="0" dirty="0" smtClean="0"/>
                        <a:t> channel in TV </a:t>
                      </a:r>
                    </a:p>
                    <a:p>
                      <a:r>
                        <a:rPr lang="en-US" sz="1000" baseline="0" dirty="0" smtClean="0"/>
                        <a:t>player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Add / Remove from </a:t>
                      </a:r>
                    </a:p>
                    <a:p>
                      <a:r>
                        <a:rPr lang="en-US" sz="1000" dirty="0" smtClean="0"/>
                        <a:t>Favorites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Adding</a:t>
                      </a:r>
                      <a:r>
                        <a:rPr lang="en-US" sz="1000" baseline="0" dirty="0" smtClean="0"/>
                        <a:t> or removing selected TV channel in favorites</a:t>
                      </a:r>
                    </a:p>
                    <a:p>
                      <a:r>
                        <a:rPr lang="en-US" sz="1000" baseline="0" dirty="0" smtClean="0"/>
                        <a:t>(Available if the user is authorized)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Close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Closes this menu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3090275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749" y="3423264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700263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111901"/>
            <a:ext cx="23717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6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1" y="3035048"/>
            <a:ext cx="2362200" cy="1200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VOD Box Context Menu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279248"/>
              </p:ext>
            </p:extLst>
          </p:nvPr>
        </p:nvGraphicFramePr>
        <p:xfrm>
          <a:off x="5328335" y="2432107"/>
          <a:ext cx="3573183" cy="172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Show info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selected</a:t>
                      </a:r>
                      <a:r>
                        <a:rPr lang="en-US" sz="1000" baseline="0" dirty="0" smtClean="0"/>
                        <a:t> VOD info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Go to View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It opens selected</a:t>
                      </a:r>
                      <a:r>
                        <a:rPr lang="en-US" sz="1000" baseline="0" dirty="0" smtClean="0"/>
                        <a:t> VOD in player</a:t>
                      </a:r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Add / Remove from </a:t>
                      </a:r>
                    </a:p>
                    <a:p>
                      <a:r>
                        <a:rPr lang="en-US" sz="1000" dirty="0" smtClean="0"/>
                        <a:t>Favorites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Adding</a:t>
                      </a:r>
                      <a:r>
                        <a:rPr lang="en-US" sz="1000" baseline="0" dirty="0" smtClean="0"/>
                        <a:t> or removing selected TV channel in favorites</a:t>
                      </a:r>
                    </a:p>
                    <a:p>
                      <a:r>
                        <a:rPr lang="en-US" sz="1000" baseline="0" dirty="0" smtClean="0"/>
                        <a:t>(Available if the user is authorized)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Close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Closes this menu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25963681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3090275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395269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700263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8299" y="397726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094" y="3054098"/>
            <a:ext cx="23526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3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575652"/>
            <a:ext cx="1981200" cy="3171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 &amp; function 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814675"/>
            <a:ext cx="8229600" cy="6365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PIN Code Request</a:t>
            </a:r>
            <a:endParaRPr lang="en-US" altLang="ko-KR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620253"/>
              </p:ext>
            </p:extLst>
          </p:nvPr>
        </p:nvGraphicFramePr>
        <p:xfrm>
          <a:off x="5328335" y="2432107"/>
          <a:ext cx="3573183" cy="1729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">
                  <a:extLst>
                    <a:ext uri="{9D8B030D-6E8A-4147-A177-3AD203B41FA5}">
                      <a16:colId xmlns="" xmlns:a16="http://schemas.microsoft.com/office/drawing/2014/main" val="30236854"/>
                    </a:ext>
                  </a:extLst>
                </a:gridCol>
                <a:gridCol w="1359115">
                  <a:extLst>
                    <a:ext uri="{9D8B030D-6E8A-4147-A177-3AD203B41FA5}">
                      <a16:colId xmlns="" xmlns:a16="http://schemas.microsoft.com/office/drawing/2014/main" val="1529153204"/>
                    </a:ext>
                  </a:extLst>
                </a:gridCol>
                <a:gridCol w="1953254">
                  <a:extLst>
                    <a:ext uri="{9D8B030D-6E8A-4147-A177-3AD203B41FA5}">
                      <a16:colId xmlns="" xmlns:a16="http://schemas.microsoft.com/office/drawing/2014/main" val="3645217048"/>
                    </a:ext>
                  </a:extLst>
                </a:gridCol>
              </a:tblGrid>
              <a:tr h="216025"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№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Element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Attribute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94047947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PIN Code Field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011536049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Virtual Keyboard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ru-RU" sz="1000" dirty="0" smtClean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7657502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OK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If the PIN code is correct, the </a:t>
                      </a:r>
                    </a:p>
                    <a:p>
                      <a:r>
                        <a:rPr lang="en-US" sz="1000" dirty="0" smtClean="0"/>
                        <a:t>requested operation will be </a:t>
                      </a:r>
                    </a:p>
                    <a:p>
                      <a:r>
                        <a:rPr lang="en-US" sz="1000" dirty="0" smtClean="0"/>
                        <a:t>executed</a:t>
                      </a:r>
                      <a:endParaRPr lang="ru-RU" sz="1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668740728"/>
                  </a:ext>
                </a:extLst>
              </a:tr>
              <a:tr h="33772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Cancel Button</a:t>
                      </a:r>
                      <a:endParaRPr lang="ru-RU" sz="1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Closes this request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25963681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95736" y="3045572"/>
            <a:ext cx="216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❶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2035" y="3423264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❷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2035" y="4797152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❸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9680" y="5198627"/>
            <a:ext cx="2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❹</a:t>
            </a:r>
            <a:endParaRPr lang="ru-RU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9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 Policy</a:t>
            </a:r>
            <a:r>
              <a:rPr lang="en-US" altLang="ko-KR" i="1" dirty="0" smtClean="0">
                <a:solidFill>
                  <a:schemeClr val="accent5">
                    <a:lumMod val="75000"/>
                  </a:schemeClr>
                </a:solidFill>
              </a:rPr>
              <a:t> - sample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200" i="1" dirty="0" smtClean="0">
                <a:solidFill>
                  <a:schemeClr val="accent5">
                    <a:lumMod val="75000"/>
                  </a:schemeClr>
                </a:solidFill>
              </a:rPr>
              <a:t>If you have your own key policy on your app, please describe it.</a:t>
            </a:r>
            <a:endParaRPr lang="ko-KR" altLang="en-US" sz="22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44615"/>
              </p:ext>
            </p:extLst>
          </p:nvPr>
        </p:nvGraphicFramePr>
        <p:xfrm>
          <a:off x="539552" y="2492896"/>
          <a:ext cx="7920880" cy="3147384"/>
        </p:xfrm>
        <a:graphic>
          <a:graphicData uri="http://schemas.openxmlformats.org/drawingml/2006/table">
            <a:tbl>
              <a:tblPr/>
              <a:tblGrid>
                <a:gridCol w="13917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289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6366">
                <a:tc>
                  <a:txBody>
                    <a:bodyPr/>
                    <a:lstStyle/>
                    <a:p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72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Button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Action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Remarks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ENTER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Interact with highlight element (if possible)</a:t>
                      </a:r>
                      <a:endParaRPr kumimoji="1" lang="ko-KR" altLang="en-US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LONG PRESS ENTER</a:t>
                      </a:r>
                      <a:endParaRPr kumimoji="1" lang="en-US" altLang="ko-KR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Open menu with some options (if possible)</a:t>
                      </a:r>
                      <a:endParaRPr kumimoji="1" lang="ko-KR" altLang="en-US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UP/DOWN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Move highlight to up or down</a:t>
                      </a:r>
                      <a:endParaRPr kumimoji="1" lang="ko-KR" altLang="en-US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LEFT/RIGHT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Move highlight to left or right</a:t>
                      </a:r>
                      <a:endParaRPr kumimoji="1" lang="ko-KR" altLang="en-US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RETURN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Move to previous page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Samsung Mandatory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EXIT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Close the app and show broadcasting channel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entury Gothic" pitchFamily="34" charset="0"/>
                          <a:ea typeface="돋움" pitchFamily="50" charset="-127"/>
                        </a:rPr>
                        <a:t>Samsung Mandatory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90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entury Gothic" pitchFamily="34" charset="0"/>
                        <a:ea typeface="돋움" pitchFamily="50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change languages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67544" y="1935163"/>
          <a:ext cx="8219256" cy="1461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671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71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Items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Contents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How to</a:t>
                      </a:r>
                      <a:r>
                        <a:rPr lang="en-US" altLang="ko-KR" sz="1400" baseline="0" dirty="0" smtClean="0"/>
                        <a:t> change languages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latinLnBrk="1" hangingPunct="1"/>
                      <a:r>
                        <a:rPr kumimoji="0" lang="en-US" altLang="ko-KR" sz="1400" i="1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multi languages are supported, describe how to check multi languages on the App.  If not,</a:t>
                      </a:r>
                      <a:r>
                        <a:rPr kumimoji="0" lang="en-US" altLang="ko-KR" sz="1400" i="1" kern="1200" baseline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ignore this box.</a:t>
                      </a:r>
                      <a:endParaRPr kumimoji="0" lang="ko-KR" altLang="ko-KR" sz="1400" i="1" kern="12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1" hangingPunct="1"/>
                      <a:r>
                        <a:rPr kumimoji="0" lang="en-US" altLang="ko-KR" sz="1200" i="1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(e.g.) change country setting to Spain on SMART HUB </a:t>
                      </a:r>
                      <a:endParaRPr kumimoji="0" lang="ko-KR" altLang="ko-KR" sz="1200" i="1" kern="1200" dirty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1" hangingPunct="1"/>
                      <a:r>
                        <a:rPr kumimoji="0" lang="en-US" altLang="ko-KR" sz="1200" i="1" kern="120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(e.g.) change OSD Language setting to German etc..</a:t>
                      </a:r>
                      <a:endParaRPr kumimoji="0" lang="ko-KR" altLang="ko-KR" sz="1200" i="1" kern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UI Structure</a:t>
            </a:r>
          </a:p>
          <a:p>
            <a:r>
              <a:rPr lang="en-US" altLang="ko-KR" dirty="0" smtClean="0"/>
              <a:t>Usage Scenario</a:t>
            </a:r>
          </a:p>
          <a:p>
            <a:r>
              <a:rPr lang="en-US" altLang="ko-KR" dirty="0" smtClean="0"/>
              <a:t>Menu &amp; function description</a:t>
            </a:r>
          </a:p>
          <a:p>
            <a:r>
              <a:rPr lang="en-US" altLang="ko-KR" dirty="0" smtClean="0"/>
              <a:t>Key policy</a:t>
            </a:r>
          </a:p>
          <a:p>
            <a:r>
              <a:rPr lang="en-US" altLang="ko-KR" dirty="0" smtClean="0"/>
              <a:t>How to change languages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structure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565" y="706880"/>
            <a:ext cx="2508596" cy="596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5065711" y="3073028"/>
            <a:ext cx="3207428" cy="32579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304588" y="3618677"/>
            <a:ext cx="1584176" cy="22960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457200" y="2890362"/>
            <a:ext cx="2670440" cy="35283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Usage Scenario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85408"/>
          </a:xfrm>
        </p:spPr>
        <p:txBody>
          <a:bodyPr>
            <a:normAutofit/>
          </a:bodyPr>
          <a:lstStyle/>
          <a:p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Authorization and Registration function</a:t>
            </a:r>
            <a:endParaRPr lang="ko-KR" altLang="en-US" sz="2400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24" y="3250402"/>
            <a:ext cx="1406132" cy="93856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672" y="3765154"/>
            <a:ext cx="1403568" cy="9368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422" y="4291181"/>
            <a:ext cx="1406134" cy="9368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422" y="5330249"/>
            <a:ext cx="1406134" cy="937422"/>
          </a:xfrm>
          <a:prstGeom prst="rect">
            <a:avLst/>
          </a:prstGeom>
        </p:spPr>
      </p:pic>
      <p:sp>
        <p:nvSpPr>
          <p:cNvPr id="11" name="Стрелка вправо 10"/>
          <p:cNvSpPr/>
          <p:nvPr/>
        </p:nvSpPr>
        <p:spPr>
          <a:xfrm>
            <a:off x="3127640" y="4519645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4888764" y="4519645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6574953" y="4796280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940" y="4568972"/>
            <a:ext cx="1395013" cy="9345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4242" y="354531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Main Screen </a:t>
            </a:r>
          </a:p>
          <a:p>
            <a:r>
              <a:rPr lang="en-US" sz="1200" dirty="0" smtClean="0"/>
              <a:t>(in Main Menu)</a:t>
            </a:r>
            <a:endParaRPr lang="ru-RU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72560" y="4526406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TV Player </a:t>
            </a:r>
          </a:p>
          <a:p>
            <a:r>
              <a:rPr lang="en-US" sz="1200" dirty="0" smtClean="0"/>
              <a:t>Screen</a:t>
            </a:r>
            <a:endParaRPr lang="ru-RU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69929" y="5568127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VOD Player </a:t>
            </a:r>
          </a:p>
          <a:p>
            <a:r>
              <a:rPr lang="en-US" sz="1200" dirty="0" smtClean="0"/>
              <a:t>Screen</a:t>
            </a:r>
            <a:endParaRPr lang="ru-RU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3304588" y="4753491"/>
            <a:ext cx="158417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/>
              <a:t>Authorization Screen </a:t>
            </a:r>
          </a:p>
          <a:p>
            <a:pPr algn="ctr"/>
            <a:r>
              <a:rPr lang="en-US" sz="1200" dirty="0" smtClean="0"/>
              <a:t>Login Request.</a:t>
            </a:r>
          </a:p>
          <a:p>
            <a:pPr algn="ctr"/>
            <a:r>
              <a:rPr lang="en-US" sz="1200" dirty="0"/>
              <a:t>If </a:t>
            </a:r>
            <a:r>
              <a:rPr lang="en-US" sz="1200" dirty="0" smtClean="0"/>
              <a:t>user </a:t>
            </a:r>
            <a:r>
              <a:rPr lang="en-US" sz="1200" dirty="0"/>
              <a:t>is not registered, after entering </a:t>
            </a:r>
            <a:r>
              <a:rPr lang="en-US" sz="1200" dirty="0" smtClean="0"/>
              <a:t>e-mail</a:t>
            </a:r>
            <a:r>
              <a:rPr lang="en-US" sz="1200" dirty="0"/>
              <a:t>, </a:t>
            </a:r>
            <a:r>
              <a:rPr lang="en-US" sz="1200" dirty="0" smtClean="0"/>
              <a:t>is </a:t>
            </a:r>
            <a:r>
              <a:rPr lang="en-US" sz="1200" dirty="0"/>
              <a:t>redirected to </a:t>
            </a:r>
            <a:r>
              <a:rPr lang="en-US" sz="1200" dirty="0" smtClean="0"/>
              <a:t>the </a:t>
            </a:r>
            <a:br>
              <a:rPr lang="en-US" sz="1200" dirty="0" smtClean="0"/>
            </a:br>
            <a:r>
              <a:rPr lang="en-US" sz="1200" dirty="0" smtClean="0"/>
              <a:t>registration </a:t>
            </a:r>
            <a:r>
              <a:rPr lang="en-US" sz="1200" dirty="0"/>
              <a:t>page</a:t>
            </a:r>
            <a:endParaRPr lang="ru-RU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2919094"/>
            <a:ext cx="267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Authorization Requests Screens</a:t>
            </a:r>
            <a:endParaRPr lang="ru-RU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071897" y="4138552"/>
            <a:ext cx="164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Authorization Screen</a:t>
            </a:r>
          </a:p>
          <a:p>
            <a:pPr algn="ctr"/>
            <a:r>
              <a:rPr lang="en-US" sz="1200" dirty="0" smtClean="0"/>
              <a:t>Password Request</a:t>
            </a:r>
            <a:endParaRPr lang="ru-RU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5082919" y="5499987"/>
            <a:ext cx="1638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Registration Screen</a:t>
            </a:r>
          </a:p>
          <a:p>
            <a:pPr algn="ctr"/>
            <a:r>
              <a:rPr lang="en-US" sz="1200" dirty="0"/>
              <a:t>C</a:t>
            </a:r>
            <a:r>
              <a:rPr lang="en-US" sz="1200" dirty="0" smtClean="0"/>
              <a:t>reating Password</a:t>
            </a:r>
          </a:p>
          <a:p>
            <a:pPr algn="ctr"/>
            <a:r>
              <a:rPr lang="en-US" sz="1200" dirty="0"/>
              <a:t>(must be longer or </a:t>
            </a:r>
            <a:endParaRPr lang="en-US" sz="1200" dirty="0" smtClean="0"/>
          </a:p>
          <a:p>
            <a:pPr algn="ctr"/>
            <a:r>
              <a:rPr lang="en-US" sz="1200" dirty="0" smtClean="0"/>
              <a:t>equal </a:t>
            </a:r>
            <a:r>
              <a:rPr lang="en-US" sz="1200" dirty="0"/>
              <a:t>to 6 characters)</a:t>
            </a:r>
            <a:endParaRPr lang="ru-RU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6590297" y="5499987"/>
            <a:ext cx="163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Registration Screen</a:t>
            </a:r>
          </a:p>
          <a:p>
            <a:pPr algn="ctr"/>
            <a:r>
              <a:rPr lang="en-US" sz="1200" dirty="0"/>
              <a:t>Repeat </a:t>
            </a:r>
            <a:r>
              <a:rPr lang="en-US" sz="1200" dirty="0" smtClean="0"/>
              <a:t>Password</a:t>
            </a:r>
            <a:endParaRPr lang="ru-RU" sz="12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6937919" y="2424956"/>
            <a:ext cx="1728192" cy="17429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7235" y="2569636"/>
            <a:ext cx="1409560" cy="93685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82527" y="3511061"/>
            <a:ext cx="163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Main Screen</a:t>
            </a:r>
          </a:p>
          <a:p>
            <a:pPr algn="ctr"/>
            <a:r>
              <a:rPr lang="en-US" sz="1200" dirty="0" smtClean="0"/>
              <a:t>(if authorization </a:t>
            </a:r>
          </a:p>
          <a:p>
            <a:pPr algn="ctr"/>
            <a:r>
              <a:rPr lang="en-US" sz="1200" dirty="0" smtClean="0"/>
              <a:t>successful)</a:t>
            </a:r>
            <a:endParaRPr lang="ru-RU" sz="1200" dirty="0"/>
          </a:p>
        </p:txBody>
      </p:sp>
      <p:sp>
        <p:nvSpPr>
          <p:cNvPr id="35" name="Стрелка вправо 34"/>
          <p:cNvSpPr/>
          <p:nvPr/>
        </p:nvSpPr>
        <p:spPr>
          <a:xfrm>
            <a:off x="6577878" y="3434845"/>
            <a:ext cx="328443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795" y="3201700"/>
            <a:ext cx="1401012" cy="936852"/>
          </a:xfrm>
          <a:prstGeom prst="rect">
            <a:avLst/>
          </a:prstGeom>
        </p:spPr>
      </p:pic>
      <p:sp>
        <p:nvSpPr>
          <p:cNvPr id="36" name="Стрелка вправо 35"/>
          <p:cNvSpPr/>
          <p:nvPr/>
        </p:nvSpPr>
        <p:spPr>
          <a:xfrm rot="16200000">
            <a:off x="7263404" y="4138846"/>
            <a:ext cx="379685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901" y="4568972"/>
            <a:ext cx="1402692" cy="93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/>
          <p:cNvSpPr/>
          <p:nvPr/>
        </p:nvSpPr>
        <p:spPr>
          <a:xfrm>
            <a:off x="6728023" y="4532276"/>
            <a:ext cx="1944216" cy="19210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4644008" y="4532276"/>
            <a:ext cx="1944216" cy="19210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6732240" y="2382519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4644008" y="2373020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555776" y="2378505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467544" y="2378505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Usage Scenario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85408"/>
          </a:xfrm>
        </p:spPr>
        <p:txBody>
          <a:bodyPr>
            <a:normAutofit/>
          </a:bodyPr>
          <a:lstStyle/>
          <a:p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In-App Purchases function</a:t>
            </a:r>
            <a:endParaRPr lang="ko-KR" altLang="en-US" sz="2400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2433258"/>
            <a:ext cx="1800200" cy="119794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430675"/>
            <a:ext cx="1798600" cy="120052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416" y="2430675"/>
            <a:ext cx="1801888" cy="120052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37" y="2430675"/>
            <a:ext cx="1801888" cy="120052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337" y="4581128"/>
            <a:ext cx="1801888" cy="1202722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416" y="4581128"/>
            <a:ext cx="1805088" cy="120632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39553" y="3631202"/>
            <a:ext cx="1800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Select Personal </a:t>
            </a:r>
          </a:p>
          <a:p>
            <a:pPr algn="ctr"/>
            <a:r>
              <a:rPr lang="en-US" sz="1400" dirty="0" smtClean="0"/>
              <a:t>Cabinet in the Main </a:t>
            </a:r>
          </a:p>
          <a:p>
            <a:pPr algn="ctr"/>
            <a:r>
              <a:rPr lang="en-US" sz="1400" dirty="0" smtClean="0"/>
              <a:t>Menu </a:t>
            </a:r>
            <a:r>
              <a:rPr lang="en-US" sz="1400" dirty="0"/>
              <a:t>on </a:t>
            </a:r>
            <a:r>
              <a:rPr lang="en-US" sz="1400" dirty="0" smtClean="0"/>
              <a:t>Any Screen</a:t>
            </a:r>
            <a:endParaRPr lang="ru-RU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601890" y="3631202"/>
            <a:ext cx="1800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Select Purchases in the </a:t>
            </a:r>
          </a:p>
          <a:p>
            <a:pPr algn="ctr"/>
            <a:r>
              <a:rPr lang="en-US" sz="1400" dirty="0" smtClean="0"/>
              <a:t>Personal Cabinet Menu</a:t>
            </a:r>
            <a:endParaRPr lang="ru-RU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703113" y="3631202"/>
            <a:ext cx="1800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Select the </a:t>
            </a:r>
            <a:r>
              <a:rPr lang="en-US" sz="1400" dirty="0" smtClean="0"/>
              <a:t>Required </a:t>
            </a:r>
          </a:p>
          <a:p>
            <a:pPr algn="ctr"/>
            <a:r>
              <a:rPr lang="en-US" sz="1400" dirty="0" smtClean="0"/>
              <a:t>Package </a:t>
            </a:r>
            <a:r>
              <a:rPr lang="en-US" sz="1400" dirty="0"/>
              <a:t>from the </a:t>
            </a:r>
            <a:r>
              <a:rPr lang="en-US" sz="1400" dirty="0" smtClean="0"/>
              <a:t>List</a:t>
            </a:r>
            <a:endParaRPr lang="ru-RU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804336" y="3631201"/>
            <a:ext cx="1800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Select the </a:t>
            </a:r>
            <a:r>
              <a:rPr lang="en-US" sz="1400" dirty="0" smtClean="0"/>
              <a:t>Required </a:t>
            </a:r>
          </a:p>
          <a:p>
            <a:pPr algn="ctr"/>
            <a:r>
              <a:rPr lang="en-US" sz="1400" dirty="0" smtClean="0"/>
              <a:t>Time </a:t>
            </a:r>
            <a:r>
              <a:rPr lang="en-US" sz="1400" dirty="0"/>
              <a:t>of the </a:t>
            </a:r>
            <a:r>
              <a:rPr lang="en-US" sz="1400" dirty="0" smtClean="0"/>
              <a:t>Package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from the </a:t>
            </a:r>
            <a:r>
              <a:rPr lang="en-US" sz="1400" dirty="0" smtClean="0"/>
              <a:t>List</a:t>
            </a:r>
            <a:endParaRPr lang="ru-RU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6804336" y="5783850"/>
            <a:ext cx="1800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Choose the method of payment</a:t>
            </a:r>
            <a:endParaRPr lang="ru-RU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4712727" y="5783849"/>
            <a:ext cx="1800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Follow the instructions to complete the </a:t>
            </a:r>
            <a:endParaRPr lang="en-US" sz="1400" dirty="0" smtClean="0"/>
          </a:p>
          <a:p>
            <a:pPr algn="ctr"/>
            <a:r>
              <a:rPr lang="en-US" sz="1400" dirty="0" smtClean="0"/>
              <a:t>Payment *</a:t>
            </a:r>
            <a:endParaRPr lang="ru-RU" sz="1400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102873" y="6478499"/>
            <a:ext cx="878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* If </a:t>
            </a:r>
            <a:r>
              <a:rPr lang="en-US" sz="1400" dirty="0"/>
              <a:t>you choose to pay by credit </a:t>
            </a:r>
            <a:r>
              <a:rPr lang="en-US" sz="1400" dirty="0" smtClean="0"/>
              <a:t>card, you </a:t>
            </a:r>
            <a:r>
              <a:rPr lang="en-US" sz="1400" dirty="0"/>
              <a:t>will </a:t>
            </a:r>
            <a:r>
              <a:rPr lang="en-US" sz="1400" dirty="0" smtClean="0"/>
              <a:t>be redirected to </a:t>
            </a:r>
            <a:r>
              <a:rPr lang="en-US" sz="1400" dirty="0"/>
              <a:t>the payment system web-page.</a:t>
            </a:r>
            <a:endParaRPr lang="ru-RU" sz="1400" dirty="0"/>
          </a:p>
        </p:txBody>
      </p:sp>
      <p:sp>
        <p:nvSpPr>
          <p:cNvPr id="49" name="Стрелка вправо 48"/>
          <p:cNvSpPr/>
          <p:nvPr/>
        </p:nvSpPr>
        <p:spPr>
          <a:xfrm>
            <a:off x="2411760" y="3088346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право 49"/>
          <p:cNvSpPr/>
          <p:nvPr/>
        </p:nvSpPr>
        <p:spPr>
          <a:xfrm>
            <a:off x="4499992" y="3088346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трелка вправо 50"/>
          <p:cNvSpPr/>
          <p:nvPr/>
        </p:nvSpPr>
        <p:spPr>
          <a:xfrm>
            <a:off x="6588224" y="3097845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трелка вправо 52"/>
          <p:cNvSpPr/>
          <p:nvPr/>
        </p:nvSpPr>
        <p:spPr>
          <a:xfrm rot="5400000">
            <a:off x="7611657" y="4139792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Стрелка вправо 53"/>
          <p:cNvSpPr/>
          <p:nvPr/>
        </p:nvSpPr>
        <p:spPr>
          <a:xfrm rot="10800000">
            <a:off x="6551075" y="5254009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8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/>
          <p:cNvSpPr/>
          <p:nvPr/>
        </p:nvSpPr>
        <p:spPr>
          <a:xfrm>
            <a:off x="452373" y="2930429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2" y="2978786"/>
            <a:ext cx="1807610" cy="1204339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>
          <a:xfrm>
            <a:off x="6717069" y="2934443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4628837" y="2924944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540605" y="2930429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Usage Scenario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8540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Adding a TV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Channel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Favorites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from the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Main Screen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or the "TV: Overview"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Screen</a:t>
            </a:r>
            <a:endParaRPr lang="ko-KR" altLang="en-US" sz="24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382" y="4183126"/>
            <a:ext cx="1800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Select the </a:t>
            </a:r>
            <a:r>
              <a:rPr lang="en-US" sz="1400" dirty="0" smtClean="0"/>
              <a:t>Desired </a:t>
            </a:r>
          </a:p>
          <a:p>
            <a:pPr algn="ctr"/>
            <a:r>
              <a:rPr lang="en-US" sz="1400" dirty="0" smtClean="0"/>
              <a:t>TV Channel</a:t>
            </a:r>
            <a:endParaRPr lang="ru-RU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586719" y="4183126"/>
            <a:ext cx="1800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Press and </a:t>
            </a:r>
            <a:r>
              <a:rPr lang="en-US" sz="1200" dirty="0" smtClean="0"/>
              <a:t>Hold </a:t>
            </a:r>
            <a:r>
              <a:rPr lang="en-US" sz="1200" dirty="0"/>
              <a:t>the </a:t>
            </a:r>
            <a:endParaRPr lang="en-US" sz="1200" dirty="0" smtClean="0"/>
          </a:p>
          <a:p>
            <a:pPr algn="ctr"/>
            <a:r>
              <a:rPr lang="en-US" sz="1200" dirty="0" smtClean="0"/>
              <a:t>“OK” Button on Remote </a:t>
            </a:r>
          </a:p>
          <a:p>
            <a:pPr algn="ctr"/>
            <a:r>
              <a:rPr lang="en-US" sz="1200" dirty="0" smtClean="0"/>
              <a:t>Until </a:t>
            </a:r>
            <a:r>
              <a:rPr lang="en-US" sz="1200" dirty="0"/>
              <a:t>the </a:t>
            </a:r>
            <a:r>
              <a:rPr lang="en-US" sz="1200" dirty="0" smtClean="0"/>
              <a:t>Menu Appears</a:t>
            </a:r>
            <a:endParaRPr lang="ru-RU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697556" y="3061204"/>
            <a:ext cx="1800200" cy="1675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 smtClean="0"/>
              <a:t>Select </a:t>
            </a:r>
          </a:p>
          <a:p>
            <a:pPr algn="ctr"/>
            <a:r>
              <a:rPr lang="en-US" sz="1400" dirty="0" smtClean="0"/>
              <a:t>"</a:t>
            </a:r>
            <a:r>
              <a:rPr lang="en-US" sz="1400" dirty="0"/>
              <a:t>Add </a:t>
            </a:r>
            <a:r>
              <a:rPr lang="en-US" sz="1400" dirty="0" smtClean="0"/>
              <a:t>to Favorites"</a:t>
            </a:r>
            <a:endParaRPr lang="ru-RU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789165" y="4183125"/>
            <a:ext cx="1800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If </a:t>
            </a:r>
            <a:r>
              <a:rPr lang="en-US" sz="1400" dirty="0" smtClean="0"/>
              <a:t>Everything is, </a:t>
            </a:r>
            <a:r>
              <a:rPr lang="en-US" sz="1400" dirty="0"/>
              <a:t>a </a:t>
            </a:r>
            <a:endParaRPr lang="en-US" sz="1400" dirty="0" smtClean="0"/>
          </a:p>
          <a:p>
            <a:pPr algn="ctr"/>
            <a:r>
              <a:rPr lang="en-US" sz="1400" dirty="0" smtClean="0"/>
              <a:t>Mark </a:t>
            </a:r>
            <a:r>
              <a:rPr lang="en-US" sz="1400" dirty="0"/>
              <a:t>will </a:t>
            </a:r>
            <a:r>
              <a:rPr lang="en-US" sz="1400" dirty="0" smtClean="0"/>
              <a:t>Appear </a:t>
            </a:r>
            <a:r>
              <a:rPr lang="en-US" sz="1400" dirty="0"/>
              <a:t>on </a:t>
            </a:r>
            <a:endParaRPr lang="en-US" sz="1400" dirty="0" smtClean="0"/>
          </a:p>
          <a:p>
            <a:pPr algn="ctr"/>
            <a:r>
              <a:rPr lang="en-US" sz="1400" dirty="0" smtClean="0"/>
              <a:t>the </a:t>
            </a:r>
            <a:r>
              <a:rPr lang="en-US" sz="1400" dirty="0"/>
              <a:t>TV </a:t>
            </a:r>
            <a:r>
              <a:rPr lang="en-US" sz="1400" dirty="0" smtClean="0"/>
              <a:t>Channel Box</a:t>
            </a:r>
            <a:endParaRPr lang="ru-RU" sz="1400" dirty="0"/>
          </a:p>
        </p:txBody>
      </p:sp>
      <p:sp>
        <p:nvSpPr>
          <p:cNvPr id="49" name="Стрелка вправо 48"/>
          <p:cNvSpPr/>
          <p:nvPr/>
        </p:nvSpPr>
        <p:spPr>
          <a:xfrm>
            <a:off x="2396589" y="3640270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право 49"/>
          <p:cNvSpPr/>
          <p:nvPr/>
        </p:nvSpPr>
        <p:spPr>
          <a:xfrm>
            <a:off x="4484821" y="3640270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трелка вправо 50"/>
          <p:cNvSpPr/>
          <p:nvPr/>
        </p:nvSpPr>
        <p:spPr>
          <a:xfrm>
            <a:off x="6573053" y="3649769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628" y="2975624"/>
            <a:ext cx="1811251" cy="12075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23" y="2979641"/>
            <a:ext cx="1823126" cy="12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0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/>
          <p:cNvSpPr/>
          <p:nvPr/>
        </p:nvSpPr>
        <p:spPr>
          <a:xfrm>
            <a:off x="452373" y="2930429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6717069" y="2934443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4628837" y="2924944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540605" y="2930429"/>
            <a:ext cx="1944216" cy="19105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Usage Scenario</a:t>
            </a:r>
            <a:endParaRPr lang="ko-KR" altLang="en-US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85408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Adding a TV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Channel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to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Favorites 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from the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altLang="ko-KR" sz="2400" i="1" dirty="0">
                <a:solidFill>
                  <a:schemeClr val="tx2">
                    <a:lumMod val="75000"/>
                  </a:schemeClr>
                </a:solidFill>
              </a:rPr>
              <a:t>TV: Program </a:t>
            </a:r>
            <a:r>
              <a:rPr lang="en-US" altLang="ko-KR" sz="2400" i="1" dirty="0" smtClean="0">
                <a:solidFill>
                  <a:schemeClr val="tx2">
                    <a:lumMod val="75000"/>
                  </a:schemeClr>
                </a:solidFill>
              </a:rPr>
              <a:t>Guide" Screen</a:t>
            </a:r>
            <a:endParaRPr lang="ko-KR" altLang="en-US" sz="24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382" y="4183126"/>
            <a:ext cx="1800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Select the </a:t>
            </a:r>
            <a:r>
              <a:rPr lang="en-US" sz="1400" dirty="0" smtClean="0"/>
              <a:t>Desired </a:t>
            </a:r>
          </a:p>
          <a:p>
            <a:pPr algn="ctr"/>
            <a:r>
              <a:rPr lang="en-US" sz="1400" dirty="0" smtClean="0"/>
              <a:t>TV Channel</a:t>
            </a:r>
            <a:endParaRPr lang="ru-RU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586719" y="4183126"/>
            <a:ext cx="1800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Press and </a:t>
            </a:r>
            <a:r>
              <a:rPr lang="en-US" sz="1200" dirty="0" smtClean="0"/>
              <a:t>Hold </a:t>
            </a:r>
            <a:r>
              <a:rPr lang="en-US" sz="1200" dirty="0"/>
              <a:t>the </a:t>
            </a:r>
            <a:endParaRPr lang="en-US" sz="1200" dirty="0" smtClean="0"/>
          </a:p>
          <a:p>
            <a:pPr algn="ctr"/>
            <a:r>
              <a:rPr lang="en-US" sz="1200" dirty="0" smtClean="0"/>
              <a:t>“OK” Button on Remote </a:t>
            </a:r>
          </a:p>
          <a:p>
            <a:pPr algn="ctr"/>
            <a:r>
              <a:rPr lang="en-US" sz="1200" dirty="0" smtClean="0"/>
              <a:t>Until </a:t>
            </a:r>
            <a:r>
              <a:rPr lang="en-US" sz="1200" dirty="0"/>
              <a:t>the </a:t>
            </a:r>
            <a:r>
              <a:rPr lang="en-US" sz="1200" dirty="0" smtClean="0"/>
              <a:t>Menu Appears</a:t>
            </a:r>
            <a:endParaRPr lang="ru-RU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697556" y="3061204"/>
            <a:ext cx="1800200" cy="1675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dirty="0" smtClean="0"/>
              <a:t>Select </a:t>
            </a:r>
          </a:p>
          <a:p>
            <a:pPr algn="ctr"/>
            <a:r>
              <a:rPr lang="en-US" sz="1400" dirty="0" smtClean="0"/>
              <a:t>"</a:t>
            </a:r>
            <a:r>
              <a:rPr lang="en-US" sz="1400" dirty="0"/>
              <a:t>Add </a:t>
            </a:r>
            <a:r>
              <a:rPr lang="en-US" sz="1400" dirty="0" smtClean="0"/>
              <a:t>to Favorites"</a:t>
            </a:r>
            <a:endParaRPr lang="ru-RU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789165" y="4183125"/>
            <a:ext cx="1800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If </a:t>
            </a:r>
            <a:r>
              <a:rPr lang="en-US" sz="1400" dirty="0" smtClean="0"/>
              <a:t>Everything is, </a:t>
            </a:r>
            <a:r>
              <a:rPr lang="en-US" sz="1400" dirty="0"/>
              <a:t>a </a:t>
            </a:r>
            <a:endParaRPr lang="en-US" sz="1400" dirty="0" smtClean="0"/>
          </a:p>
          <a:p>
            <a:pPr algn="ctr"/>
            <a:r>
              <a:rPr lang="en-US" sz="1400" dirty="0" smtClean="0"/>
              <a:t>Mark </a:t>
            </a:r>
            <a:r>
              <a:rPr lang="en-US" sz="1400" dirty="0"/>
              <a:t>will </a:t>
            </a:r>
            <a:r>
              <a:rPr lang="en-US" sz="1400" dirty="0" smtClean="0"/>
              <a:t>Appear </a:t>
            </a:r>
            <a:r>
              <a:rPr lang="en-US" sz="1400" dirty="0"/>
              <a:t>on </a:t>
            </a:r>
            <a:endParaRPr lang="en-US" sz="1400" dirty="0" smtClean="0"/>
          </a:p>
          <a:p>
            <a:pPr algn="ctr"/>
            <a:r>
              <a:rPr lang="en-US" sz="1400" dirty="0" smtClean="0"/>
              <a:t>the </a:t>
            </a:r>
            <a:r>
              <a:rPr lang="en-US" sz="1400" dirty="0"/>
              <a:t>TV </a:t>
            </a:r>
            <a:r>
              <a:rPr lang="en-US" sz="1400" dirty="0" smtClean="0"/>
              <a:t>Channel Box</a:t>
            </a:r>
            <a:endParaRPr lang="ru-RU" sz="1400" dirty="0"/>
          </a:p>
        </p:txBody>
      </p:sp>
      <p:sp>
        <p:nvSpPr>
          <p:cNvPr id="49" name="Стрелка вправо 48"/>
          <p:cNvSpPr/>
          <p:nvPr/>
        </p:nvSpPr>
        <p:spPr>
          <a:xfrm>
            <a:off x="2396589" y="3640270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Стрелка вправо 49"/>
          <p:cNvSpPr/>
          <p:nvPr/>
        </p:nvSpPr>
        <p:spPr>
          <a:xfrm>
            <a:off x="4484821" y="3640270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трелка вправо 50"/>
          <p:cNvSpPr/>
          <p:nvPr/>
        </p:nvSpPr>
        <p:spPr>
          <a:xfrm>
            <a:off x="6573053" y="3649769"/>
            <a:ext cx="176948" cy="47992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73" y="2974114"/>
            <a:ext cx="1804419" cy="120294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187" y="2974114"/>
            <a:ext cx="1805519" cy="120294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985" y="2976193"/>
            <a:ext cx="1798941" cy="12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0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흐름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흐름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흐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2408</TotalTime>
  <Words>3106</Words>
  <Application>Microsoft Macintosh PowerPoint</Application>
  <PresentationFormat>Экран (4:3)</PresentationFormat>
  <Paragraphs>824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5" baseType="lpstr">
      <vt:lpstr>Calibri</vt:lpstr>
      <vt:lpstr>Century Gothic</vt:lpstr>
      <vt:lpstr>Constantia</vt:lpstr>
      <vt:lpstr>HY신명조</vt:lpstr>
      <vt:lpstr>HY중고딕</vt:lpstr>
      <vt:lpstr>Wingdings 2</vt:lpstr>
      <vt:lpstr>돋움</vt:lpstr>
      <vt:lpstr>Arial</vt:lpstr>
      <vt:lpstr>흐름</vt:lpstr>
      <vt:lpstr>Guide </vt:lpstr>
      <vt:lpstr>TV BY Persik</vt:lpstr>
      <vt:lpstr>Revision History</vt:lpstr>
      <vt:lpstr>Contents</vt:lpstr>
      <vt:lpstr>UI structure</vt:lpstr>
      <vt:lpstr>Usage Scenario</vt:lpstr>
      <vt:lpstr>Usage Scenario</vt:lpstr>
      <vt:lpstr>Usage Scenario</vt:lpstr>
      <vt:lpstr>Usage Scenario</vt:lpstr>
      <vt:lpstr>Usage Scenario</vt:lpstr>
      <vt:lpstr>Usage Scenario</vt:lpstr>
      <vt:lpstr>Usage Scenario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Menu &amp; function description</vt:lpstr>
      <vt:lpstr>Key Policy - sample</vt:lpstr>
      <vt:lpstr>How to change languages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пользователь Microsoft Office</cp:lastModifiedBy>
  <cp:revision>138</cp:revision>
  <dcterms:created xsi:type="dcterms:W3CDTF">2012-04-25T04:15:24Z</dcterms:created>
  <dcterms:modified xsi:type="dcterms:W3CDTF">2018-03-27T09:18:25Z</dcterms:modified>
</cp:coreProperties>
</file>